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8"/>
  </p:notesMasterIdLst>
  <p:sldIdLst>
    <p:sldId id="256" r:id="rId2"/>
    <p:sldId id="422" r:id="rId3"/>
    <p:sldId id="258" r:id="rId4"/>
    <p:sldId id="259" r:id="rId5"/>
    <p:sldId id="417" r:id="rId6"/>
    <p:sldId id="418" r:id="rId7"/>
    <p:sldId id="296" r:id="rId8"/>
    <p:sldId id="306" r:id="rId9"/>
    <p:sldId id="419" r:id="rId10"/>
    <p:sldId id="299" r:id="rId11"/>
    <p:sldId id="303" r:id="rId12"/>
    <p:sldId id="420" r:id="rId13"/>
    <p:sldId id="305" r:id="rId14"/>
    <p:sldId id="260" r:id="rId15"/>
    <p:sldId id="371" r:id="rId16"/>
    <p:sldId id="388" r:id="rId17"/>
    <p:sldId id="424" r:id="rId18"/>
    <p:sldId id="376" r:id="rId19"/>
    <p:sldId id="377" r:id="rId20"/>
    <p:sldId id="372" r:id="rId21"/>
    <p:sldId id="390" r:id="rId22"/>
    <p:sldId id="261" r:id="rId23"/>
    <p:sldId id="392" r:id="rId24"/>
    <p:sldId id="393" r:id="rId25"/>
    <p:sldId id="394" r:id="rId26"/>
    <p:sldId id="395" r:id="rId27"/>
    <p:sldId id="396" r:id="rId28"/>
    <p:sldId id="265" r:id="rId29"/>
    <p:sldId id="262" r:id="rId30"/>
    <p:sldId id="416" r:id="rId31"/>
    <p:sldId id="273" r:id="rId32"/>
    <p:sldId id="275" r:id="rId33"/>
    <p:sldId id="276" r:id="rId34"/>
    <p:sldId id="406" r:id="rId35"/>
    <p:sldId id="407" r:id="rId36"/>
    <p:sldId id="408" r:id="rId37"/>
    <p:sldId id="409" r:id="rId38"/>
    <p:sldId id="410" r:id="rId39"/>
    <p:sldId id="277" r:id="rId40"/>
    <p:sldId id="413" r:id="rId41"/>
    <p:sldId id="414" r:id="rId42"/>
    <p:sldId id="397" r:id="rId43"/>
    <p:sldId id="368" r:id="rId44"/>
    <p:sldId id="391" r:id="rId45"/>
    <p:sldId id="415" r:id="rId46"/>
    <p:sldId id="411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A3EE3B3A-B05D-8548-9477-57987105C5DF}">
          <p14:sldIdLst>
            <p14:sldId id="256"/>
            <p14:sldId id="422"/>
            <p14:sldId id="258"/>
          </p14:sldIdLst>
        </p14:section>
        <p14:section name="Partnering with AI" id="{8122F27B-C58D-1841-8867-A60B5C2B80BF}">
          <p14:sldIdLst>
            <p14:sldId id="259"/>
            <p14:sldId id="417"/>
            <p14:sldId id="418"/>
            <p14:sldId id="296"/>
            <p14:sldId id="306"/>
            <p14:sldId id="419"/>
            <p14:sldId id="299"/>
            <p14:sldId id="303"/>
            <p14:sldId id="420"/>
            <p14:sldId id="305"/>
          </p14:sldIdLst>
        </p14:section>
        <p14:section name="Right to explanation" id="{F668B097-365B-CC44-9594-95D07D698D46}">
          <p14:sldIdLst>
            <p14:sldId id="260"/>
            <p14:sldId id="371"/>
            <p14:sldId id="388"/>
            <p14:sldId id="424"/>
            <p14:sldId id="376"/>
            <p14:sldId id="377"/>
            <p14:sldId id="372"/>
            <p14:sldId id="390"/>
          </p14:sldIdLst>
        </p14:section>
        <p14:section name="Scoresheet" id="{0BD93C9F-2388-C045-97E3-03B1B83455ED}">
          <p14:sldIdLst>
            <p14:sldId id="261"/>
            <p14:sldId id="392"/>
            <p14:sldId id="393"/>
            <p14:sldId id="394"/>
            <p14:sldId id="395"/>
            <p14:sldId id="396"/>
            <p14:sldId id="265"/>
          </p14:sldIdLst>
        </p14:section>
        <p14:section name="Evaluating explanation" id="{C1ED6D16-9978-2B43-88E2-49D46270C35D}">
          <p14:sldIdLst>
            <p14:sldId id="262"/>
            <p14:sldId id="416"/>
            <p14:sldId id="273"/>
            <p14:sldId id="275"/>
            <p14:sldId id="276"/>
            <p14:sldId id="406"/>
            <p14:sldId id="407"/>
            <p14:sldId id="408"/>
            <p14:sldId id="409"/>
            <p14:sldId id="410"/>
            <p14:sldId id="277"/>
            <p14:sldId id="413"/>
            <p14:sldId id="414"/>
          </p14:sldIdLst>
        </p14:section>
        <p14:section name="Closing" id="{90920803-C8E4-704A-AC98-862202E75226}">
          <p14:sldIdLst>
            <p14:sldId id="397"/>
            <p14:sldId id="368"/>
            <p14:sldId id="391"/>
            <p14:sldId id="415"/>
            <p14:sldId id="411"/>
          </p14:sldIdLst>
        </p14:section>
        <p14:section name="Hidden slides" id="{A6877C19-428C-AF45-AC17-0ED88713D06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1"/>
    <p:restoredTop sz="73333"/>
  </p:normalViewPr>
  <p:slideViewPr>
    <p:cSldViewPr snapToGrid="0">
      <p:cViewPr varScale="1">
        <p:scale>
          <a:sx n="92" d="100"/>
          <a:sy n="92" d="100"/>
        </p:scale>
        <p:origin x="1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Winikoff" userId="f7b3c43f-b83f-4c03-ae41-f59f42c91f00" providerId="ADAL" clId="{87314909-D4BD-517D-9AF7-2B39C0865CEC}"/>
    <pc:docChg chg="undo custSel addSld delSld modSld sldOrd addSection modSection">
      <pc:chgData name="Michael Winikoff" userId="f7b3c43f-b83f-4c03-ae41-f59f42c91f00" providerId="ADAL" clId="{87314909-D4BD-517D-9AF7-2B39C0865CEC}" dt="2025-11-12T07:57:35.400" v="4222" actId="207"/>
      <pc:docMkLst>
        <pc:docMk/>
      </pc:docMkLst>
      <pc:sldChg chg="add del modNotesTx">
        <pc:chgData name="Michael Winikoff" userId="f7b3c43f-b83f-4c03-ae41-f59f42c91f00" providerId="ADAL" clId="{87314909-D4BD-517D-9AF7-2B39C0865CEC}" dt="2025-11-12T07:18:05.680" v="4201" actId="20577"/>
        <pc:sldMkLst>
          <pc:docMk/>
          <pc:sldMk cId="982565076" sldId="256"/>
        </pc:sldMkLst>
      </pc:sldChg>
      <pc:sldChg chg="modSp add del mod">
        <pc:chgData name="Michael Winikoff" userId="f7b3c43f-b83f-4c03-ae41-f59f42c91f00" providerId="ADAL" clId="{87314909-D4BD-517D-9AF7-2B39C0865CEC}" dt="2025-11-12T07:17:29.780" v="4179" actId="2696"/>
        <pc:sldMkLst>
          <pc:docMk/>
          <pc:sldMk cId="3017244844" sldId="257"/>
        </pc:sldMkLst>
      </pc:sldChg>
      <pc:sldChg chg="modSp mod">
        <pc:chgData name="Michael Winikoff" userId="f7b3c43f-b83f-4c03-ae41-f59f42c91f00" providerId="ADAL" clId="{87314909-D4BD-517D-9AF7-2B39C0865CEC}" dt="2025-10-13T08:40:08.931" v="2711" actId="20577"/>
        <pc:sldMkLst>
          <pc:docMk/>
          <pc:sldMk cId="1456935248" sldId="258"/>
        </pc:sldMkLst>
        <pc:spChg chg="mod">
          <ac:chgData name="Michael Winikoff" userId="f7b3c43f-b83f-4c03-ae41-f59f42c91f00" providerId="ADAL" clId="{87314909-D4BD-517D-9AF7-2B39C0865CEC}" dt="2025-10-13T08:40:08.931" v="2711" actId="20577"/>
          <ac:spMkLst>
            <pc:docMk/>
            <pc:sldMk cId="1456935248" sldId="258"/>
            <ac:spMk id="3" creationId="{AF33F98D-0972-7AD4-0732-8F20FDAA5A70}"/>
          </ac:spMkLst>
        </pc:spChg>
      </pc:sldChg>
      <pc:sldChg chg="modSp mod">
        <pc:chgData name="Michael Winikoff" userId="f7b3c43f-b83f-4c03-ae41-f59f42c91f00" providerId="ADAL" clId="{87314909-D4BD-517D-9AF7-2B39C0865CEC}" dt="2025-10-13T08:31:33.762" v="2670"/>
        <pc:sldMkLst>
          <pc:docMk/>
          <pc:sldMk cId="1074364917" sldId="259"/>
        </pc:sldMkLst>
        <pc:spChg chg="mod">
          <ac:chgData name="Michael Winikoff" userId="f7b3c43f-b83f-4c03-ae41-f59f42c91f00" providerId="ADAL" clId="{87314909-D4BD-517D-9AF7-2B39C0865CEC}" dt="2025-10-13T08:31:33.762" v="2670"/>
          <ac:spMkLst>
            <pc:docMk/>
            <pc:sldMk cId="1074364917" sldId="259"/>
            <ac:spMk id="5" creationId="{22C5F819-A178-C630-1E1C-8CAF25DEA243}"/>
          </ac:spMkLst>
        </pc:spChg>
      </pc:sldChg>
      <pc:sldChg chg="modSp mod">
        <pc:chgData name="Michael Winikoff" userId="f7b3c43f-b83f-4c03-ae41-f59f42c91f00" providerId="ADAL" clId="{87314909-D4BD-517D-9AF7-2B39C0865CEC}" dt="2025-11-12T07:54:36.312" v="4217" actId="1076"/>
        <pc:sldMkLst>
          <pc:docMk/>
          <pc:sldMk cId="3995755776" sldId="261"/>
        </pc:sldMkLst>
        <pc:spChg chg="mod">
          <ac:chgData name="Michael Winikoff" userId="f7b3c43f-b83f-4c03-ae41-f59f42c91f00" providerId="ADAL" clId="{87314909-D4BD-517D-9AF7-2B39C0865CEC}" dt="2025-11-12T07:54:36.312" v="4217" actId="1076"/>
          <ac:spMkLst>
            <pc:docMk/>
            <pc:sldMk cId="3995755776" sldId="261"/>
            <ac:spMk id="3" creationId="{E351B8DC-06E4-E2E3-3BB8-36246DE509A4}"/>
          </ac:spMkLst>
        </pc:spChg>
      </pc:sldChg>
      <pc:sldChg chg="add del">
        <pc:chgData name="Michael Winikoff" userId="f7b3c43f-b83f-4c03-ae41-f59f42c91f00" providerId="ADAL" clId="{87314909-D4BD-517D-9AF7-2B39C0865CEC}" dt="2025-11-12T07:17:20.444" v="4167" actId="2696"/>
        <pc:sldMkLst>
          <pc:docMk/>
          <pc:sldMk cId="4161422311" sldId="264"/>
        </pc:sldMkLst>
      </pc:sldChg>
      <pc:sldChg chg="modTransition">
        <pc:chgData name="Michael Winikoff" userId="f7b3c43f-b83f-4c03-ae41-f59f42c91f00" providerId="ADAL" clId="{87314909-D4BD-517D-9AF7-2B39C0865CEC}" dt="2025-10-13T09:42:49.181" v="4025"/>
        <pc:sldMkLst>
          <pc:docMk/>
          <pc:sldMk cId="3245880380" sldId="265"/>
        </pc:sldMkLst>
      </pc:sldChg>
      <pc:sldChg chg="add del">
        <pc:chgData name="Michael Winikoff" userId="f7b3c43f-b83f-4c03-ae41-f59f42c91f00" providerId="ADAL" clId="{87314909-D4BD-517D-9AF7-2B39C0865CEC}" dt="2025-11-12T07:17:20.444" v="4166" actId="2696"/>
        <pc:sldMkLst>
          <pc:docMk/>
          <pc:sldMk cId="2338749968" sldId="266"/>
        </pc:sldMkLst>
      </pc:sldChg>
      <pc:sldChg chg="modSp mod">
        <pc:chgData name="Michael Winikoff" userId="f7b3c43f-b83f-4c03-ae41-f59f42c91f00" providerId="ADAL" clId="{87314909-D4BD-517D-9AF7-2B39C0865CEC}" dt="2025-11-12T07:53:15.404" v="4211" actId="20577"/>
        <pc:sldMkLst>
          <pc:docMk/>
          <pc:sldMk cId="3047312825" sldId="273"/>
        </pc:sldMkLst>
        <pc:spChg chg="mod">
          <ac:chgData name="Michael Winikoff" userId="f7b3c43f-b83f-4c03-ae41-f59f42c91f00" providerId="ADAL" clId="{87314909-D4BD-517D-9AF7-2B39C0865CEC}" dt="2025-11-12T07:53:15.404" v="4211" actId="20577"/>
          <ac:spMkLst>
            <pc:docMk/>
            <pc:sldMk cId="3047312825" sldId="273"/>
            <ac:spMk id="3" creationId="{F3ED7E68-DCB6-05E0-ABD7-F7AB79CBD23F}"/>
          </ac:spMkLst>
        </pc:spChg>
      </pc:sldChg>
      <pc:sldChg chg="modSp mod">
        <pc:chgData name="Michael Winikoff" userId="f7b3c43f-b83f-4c03-ae41-f59f42c91f00" providerId="ADAL" clId="{87314909-D4BD-517D-9AF7-2B39C0865CEC}" dt="2025-10-13T09:15:31.209" v="3366" actId="313"/>
        <pc:sldMkLst>
          <pc:docMk/>
          <pc:sldMk cId="3062877947" sldId="275"/>
        </pc:sldMkLst>
        <pc:spChg chg="mod">
          <ac:chgData name="Michael Winikoff" userId="f7b3c43f-b83f-4c03-ae41-f59f42c91f00" providerId="ADAL" clId="{87314909-D4BD-517D-9AF7-2B39C0865CEC}" dt="2025-10-13T09:15:31.209" v="3366" actId="313"/>
          <ac:spMkLst>
            <pc:docMk/>
            <pc:sldMk cId="3062877947" sldId="275"/>
            <ac:spMk id="3" creationId="{4D420BDA-8C7B-8B8C-0F1B-22F75EA383DF}"/>
          </ac:spMkLst>
        </pc:spChg>
        <pc:spChg chg="mod">
          <ac:chgData name="Michael Winikoff" userId="f7b3c43f-b83f-4c03-ae41-f59f42c91f00" providerId="ADAL" clId="{87314909-D4BD-517D-9AF7-2B39C0865CEC}" dt="2025-10-13T09:13:31.646" v="3293" actId="14100"/>
          <ac:spMkLst>
            <pc:docMk/>
            <pc:sldMk cId="3062877947" sldId="275"/>
            <ac:spMk id="5" creationId="{742C24C7-E017-C22A-0521-4E85CAB22514}"/>
          </ac:spMkLst>
        </pc:spChg>
        <pc:spChg chg="mod">
          <ac:chgData name="Michael Winikoff" userId="f7b3c43f-b83f-4c03-ae41-f59f42c91f00" providerId="ADAL" clId="{87314909-D4BD-517D-9AF7-2B39C0865CEC}" dt="2025-10-13T09:14:55.699" v="3312" actId="14100"/>
          <ac:spMkLst>
            <pc:docMk/>
            <pc:sldMk cId="3062877947" sldId="275"/>
            <ac:spMk id="6" creationId="{281A7890-9EB1-A85F-C687-4D99C6EA6997}"/>
          </ac:spMkLst>
        </pc:spChg>
        <pc:spChg chg="mod">
          <ac:chgData name="Michael Winikoff" userId="f7b3c43f-b83f-4c03-ae41-f59f42c91f00" providerId="ADAL" clId="{87314909-D4BD-517D-9AF7-2B39C0865CEC}" dt="2025-10-13T09:15:15.556" v="3323" actId="1035"/>
          <ac:spMkLst>
            <pc:docMk/>
            <pc:sldMk cId="3062877947" sldId="275"/>
            <ac:spMk id="11" creationId="{E6822C49-E792-BE57-1BD5-613CC4001D3D}"/>
          </ac:spMkLst>
        </pc:spChg>
        <pc:spChg chg="mod">
          <ac:chgData name="Michael Winikoff" userId="f7b3c43f-b83f-4c03-ae41-f59f42c91f00" providerId="ADAL" clId="{87314909-D4BD-517D-9AF7-2B39C0865CEC}" dt="2025-10-13T09:15:27.100" v="3355" actId="1037"/>
          <ac:spMkLst>
            <pc:docMk/>
            <pc:sldMk cId="3062877947" sldId="275"/>
            <ac:spMk id="12" creationId="{0D7BCC7E-7924-3221-C34A-38EC0FA297A6}"/>
          </ac:spMkLst>
        </pc:spChg>
        <pc:spChg chg="mod">
          <ac:chgData name="Michael Winikoff" userId="f7b3c43f-b83f-4c03-ae41-f59f42c91f00" providerId="ADAL" clId="{87314909-D4BD-517D-9AF7-2B39C0865CEC}" dt="2025-10-13T09:15:19.052" v="3336" actId="1035"/>
          <ac:spMkLst>
            <pc:docMk/>
            <pc:sldMk cId="3062877947" sldId="275"/>
            <ac:spMk id="13" creationId="{8E381347-4F34-56B2-735E-18E9D84D63C2}"/>
          </ac:spMkLst>
        </pc:spChg>
        <pc:spChg chg="mod">
          <ac:chgData name="Michael Winikoff" userId="f7b3c43f-b83f-4c03-ae41-f59f42c91f00" providerId="ADAL" clId="{87314909-D4BD-517D-9AF7-2B39C0865CEC}" dt="2025-10-13T09:15:29.534" v="3364" actId="1035"/>
          <ac:spMkLst>
            <pc:docMk/>
            <pc:sldMk cId="3062877947" sldId="275"/>
            <ac:spMk id="14" creationId="{094EAE55-F4E5-B2A2-F6CF-CA87A8B1C721}"/>
          </ac:spMkLst>
        </pc:spChg>
      </pc:sldChg>
      <pc:sldChg chg="modSp mod">
        <pc:chgData name="Michael Winikoff" userId="f7b3c43f-b83f-4c03-ae41-f59f42c91f00" providerId="ADAL" clId="{87314909-D4BD-517D-9AF7-2B39C0865CEC}" dt="2025-11-12T07:55:11.414" v="4219" actId="14100"/>
        <pc:sldMkLst>
          <pc:docMk/>
          <pc:sldMk cId="3184394969" sldId="276"/>
        </pc:sldMkLst>
        <pc:spChg chg="mod">
          <ac:chgData name="Michael Winikoff" userId="f7b3c43f-b83f-4c03-ae41-f59f42c91f00" providerId="ADAL" clId="{87314909-D4BD-517D-9AF7-2B39C0865CEC}" dt="2025-11-12T07:55:11.414" v="4219" actId="14100"/>
          <ac:spMkLst>
            <pc:docMk/>
            <pc:sldMk cId="3184394969" sldId="276"/>
            <ac:spMk id="7" creationId="{9260FAB5-4BD9-7970-0B65-818AF6C6B2AB}"/>
          </ac:spMkLst>
        </pc:spChg>
      </pc:sldChg>
      <pc:sldChg chg="modSp mod">
        <pc:chgData name="Michael Winikoff" userId="f7b3c43f-b83f-4c03-ae41-f59f42c91f00" providerId="ADAL" clId="{87314909-D4BD-517D-9AF7-2B39C0865CEC}" dt="2025-10-13T09:15:56.856" v="3372" actId="27636"/>
        <pc:sldMkLst>
          <pc:docMk/>
          <pc:sldMk cId="253762561" sldId="277"/>
        </pc:sldMkLst>
        <pc:spChg chg="mod">
          <ac:chgData name="Michael Winikoff" userId="f7b3c43f-b83f-4c03-ae41-f59f42c91f00" providerId="ADAL" clId="{87314909-D4BD-517D-9AF7-2B39C0865CEC}" dt="2025-10-13T09:15:56.856" v="3372" actId="27636"/>
          <ac:spMkLst>
            <pc:docMk/>
            <pc:sldMk cId="253762561" sldId="277"/>
            <ac:spMk id="3" creationId="{8C9DA643-B129-F32B-0E42-A7508C041650}"/>
          </ac:spMkLst>
        </pc:spChg>
      </pc:sldChg>
      <pc:sldChg chg="add del">
        <pc:chgData name="Michael Winikoff" userId="f7b3c43f-b83f-4c03-ae41-f59f42c91f00" providerId="ADAL" clId="{87314909-D4BD-517D-9AF7-2B39C0865CEC}" dt="2025-11-12T07:17:20.429" v="4154" actId="2696"/>
        <pc:sldMkLst>
          <pc:docMk/>
          <pc:sldMk cId="3344866426" sldId="290"/>
        </pc:sldMkLst>
      </pc:sldChg>
      <pc:sldChg chg="add del">
        <pc:chgData name="Michael Winikoff" userId="f7b3c43f-b83f-4c03-ae41-f59f42c91f00" providerId="ADAL" clId="{87314909-D4BD-517D-9AF7-2B39C0865CEC}" dt="2025-11-12T07:17:20.427" v="4152" actId="2696"/>
        <pc:sldMkLst>
          <pc:docMk/>
          <pc:sldMk cId="3547661962" sldId="292"/>
        </pc:sldMkLst>
      </pc:sldChg>
      <pc:sldChg chg="add del">
        <pc:chgData name="Michael Winikoff" userId="f7b3c43f-b83f-4c03-ae41-f59f42c91f00" providerId="ADAL" clId="{87314909-D4BD-517D-9AF7-2B39C0865CEC}" dt="2025-11-12T07:17:20.440" v="4160" actId="2696"/>
        <pc:sldMkLst>
          <pc:docMk/>
          <pc:sldMk cId="7260519" sldId="293"/>
        </pc:sldMkLst>
      </pc:sldChg>
      <pc:sldChg chg="add del">
        <pc:chgData name="Michael Winikoff" userId="f7b3c43f-b83f-4c03-ae41-f59f42c91f00" providerId="ADAL" clId="{87314909-D4BD-517D-9AF7-2B39C0865CEC}" dt="2025-11-12T07:17:20.439" v="4159" actId="2696"/>
        <pc:sldMkLst>
          <pc:docMk/>
          <pc:sldMk cId="4273774160" sldId="294"/>
        </pc:sldMkLst>
      </pc:sldChg>
      <pc:sldChg chg="add del">
        <pc:chgData name="Michael Winikoff" userId="f7b3c43f-b83f-4c03-ae41-f59f42c91f00" providerId="ADAL" clId="{87314909-D4BD-517D-9AF7-2B39C0865CEC}" dt="2025-11-12T07:17:20.451" v="4173" actId="2696"/>
        <pc:sldMkLst>
          <pc:docMk/>
          <pc:sldMk cId="2617785461" sldId="295"/>
        </pc:sldMkLst>
      </pc:sldChg>
      <pc:sldChg chg="addSp delSp modSp add mod">
        <pc:chgData name="Michael Winikoff" userId="f7b3c43f-b83f-4c03-ae41-f59f42c91f00" providerId="ADAL" clId="{87314909-D4BD-517D-9AF7-2B39C0865CEC}" dt="2025-10-13T08:19:50.808" v="1667" actId="1076"/>
        <pc:sldMkLst>
          <pc:docMk/>
          <pc:sldMk cId="2684420168" sldId="296"/>
        </pc:sldMkLst>
        <pc:spChg chg="add del mod">
          <ac:chgData name="Michael Winikoff" userId="f7b3c43f-b83f-4c03-ae41-f59f42c91f00" providerId="ADAL" clId="{87314909-D4BD-517D-9AF7-2B39C0865CEC}" dt="2025-10-13T08:19:50.808" v="1667" actId="1076"/>
          <ac:spMkLst>
            <pc:docMk/>
            <pc:sldMk cId="2684420168" sldId="296"/>
            <ac:spMk id="2" creationId="{6377CE8C-A97C-C64F-8A37-88FA553CAE38}"/>
          </ac:spMkLst>
        </pc:spChg>
      </pc:sldChg>
      <pc:sldChg chg="add del">
        <pc:chgData name="Michael Winikoff" userId="f7b3c43f-b83f-4c03-ae41-f59f42c91f00" providerId="ADAL" clId="{87314909-D4BD-517D-9AF7-2B39C0865CEC}" dt="2025-11-12T07:17:20.443" v="4165" actId="2696"/>
        <pc:sldMkLst>
          <pc:docMk/>
          <pc:sldMk cId="3540921269" sldId="297"/>
        </pc:sldMkLst>
      </pc:sldChg>
      <pc:sldChg chg="add del">
        <pc:chgData name="Michael Winikoff" userId="f7b3c43f-b83f-4c03-ae41-f59f42c91f00" providerId="ADAL" clId="{87314909-D4BD-517D-9AF7-2B39C0865CEC}" dt="2025-11-12T07:17:20.454" v="4175" actId="2696"/>
        <pc:sldMkLst>
          <pc:docMk/>
          <pc:sldMk cId="2135342250" sldId="298"/>
        </pc:sldMkLst>
      </pc:sldChg>
      <pc:sldChg chg="addSp delSp modSp mod">
        <pc:chgData name="Michael Winikoff" userId="f7b3c43f-b83f-4c03-ae41-f59f42c91f00" providerId="ADAL" clId="{87314909-D4BD-517D-9AF7-2B39C0865CEC}" dt="2025-10-13T08:41:54.965" v="2778" actId="14100"/>
        <pc:sldMkLst>
          <pc:docMk/>
          <pc:sldMk cId="1330662330" sldId="299"/>
        </pc:sldMkLst>
        <pc:spChg chg="mod">
          <ac:chgData name="Michael Winikoff" userId="f7b3c43f-b83f-4c03-ae41-f59f42c91f00" providerId="ADAL" clId="{87314909-D4BD-517D-9AF7-2B39C0865CEC}" dt="2025-10-13T08:17:58.587" v="1579" actId="115"/>
          <ac:spMkLst>
            <pc:docMk/>
            <pc:sldMk cId="1330662330" sldId="299"/>
            <ac:spMk id="2" creationId="{8DDB6E03-EFA9-2541-960D-35B41D476542}"/>
          </ac:spMkLst>
        </pc:spChg>
        <pc:spChg chg="add mod">
          <ac:chgData name="Michael Winikoff" userId="f7b3c43f-b83f-4c03-ae41-f59f42c91f00" providerId="ADAL" clId="{87314909-D4BD-517D-9AF7-2B39C0865CEC}" dt="2025-10-13T08:41:54.965" v="2778" actId="14100"/>
          <ac:spMkLst>
            <pc:docMk/>
            <pc:sldMk cId="1330662330" sldId="299"/>
            <ac:spMk id="4" creationId="{A07B4E0D-36B9-389F-6804-8244C2D8A65B}"/>
          </ac:spMkLst>
        </pc:spChg>
        <pc:picChg chg="mod">
          <ac:chgData name="Michael Winikoff" userId="f7b3c43f-b83f-4c03-ae41-f59f42c91f00" providerId="ADAL" clId="{87314909-D4BD-517D-9AF7-2B39C0865CEC}" dt="2025-10-13T08:09:48.032" v="1467" actId="1076"/>
          <ac:picMkLst>
            <pc:docMk/>
            <pc:sldMk cId="1330662330" sldId="299"/>
            <ac:picMk id="5" creationId="{0E8DBA82-F7BE-214D-AC85-FD0550A52F10}"/>
          </ac:picMkLst>
        </pc:picChg>
      </pc:sldChg>
      <pc:sldChg chg="add del">
        <pc:chgData name="Michael Winikoff" userId="f7b3c43f-b83f-4c03-ae41-f59f42c91f00" providerId="ADAL" clId="{87314909-D4BD-517D-9AF7-2B39C0865CEC}" dt="2025-11-12T07:17:20.441" v="4162" actId="2696"/>
        <pc:sldMkLst>
          <pc:docMk/>
          <pc:sldMk cId="155645349" sldId="300"/>
        </pc:sldMkLst>
      </pc:sldChg>
      <pc:sldChg chg="add del">
        <pc:chgData name="Michael Winikoff" userId="f7b3c43f-b83f-4c03-ae41-f59f42c91f00" providerId="ADAL" clId="{87314909-D4BD-517D-9AF7-2B39C0865CEC}" dt="2025-11-12T07:17:20.456" v="4177" actId="2696"/>
        <pc:sldMkLst>
          <pc:docMk/>
          <pc:sldMk cId="3837008709" sldId="301"/>
        </pc:sldMkLst>
      </pc:sldChg>
      <pc:sldChg chg="add del">
        <pc:chgData name="Michael Winikoff" userId="f7b3c43f-b83f-4c03-ae41-f59f42c91f00" providerId="ADAL" clId="{87314909-D4BD-517D-9AF7-2B39C0865CEC}" dt="2025-11-12T07:17:20.455" v="4176" actId="2696"/>
        <pc:sldMkLst>
          <pc:docMk/>
          <pc:sldMk cId="1631113199" sldId="302"/>
        </pc:sldMkLst>
      </pc:sldChg>
      <pc:sldChg chg="addSp modSp add mod chgLayout">
        <pc:chgData name="Michael Winikoff" userId="f7b3c43f-b83f-4c03-ae41-f59f42c91f00" providerId="ADAL" clId="{87314909-D4BD-517D-9AF7-2B39C0865CEC}" dt="2025-10-13T09:24:03.968" v="3560" actId="1076"/>
        <pc:sldMkLst>
          <pc:docMk/>
          <pc:sldMk cId="445152769" sldId="303"/>
        </pc:sldMkLst>
        <pc:spChg chg="mod ord">
          <ac:chgData name="Michael Winikoff" userId="f7b3c43f-b83f-4c03-ae41-f59f42c91f00" providerId="ADAL" clId="{87314909-D4BD-517D-9AF7-2B39C0865CEC}" dt="2025-10-13T09:12:00.950" v="3286" actId="2711"/>
          <ac:spMkLst>
            <pc:docMk/>
            <pc:sldMk cId="445152769" sldId="303"/>
            <ac:spMk id="2" creationId="{0A46CACE-47EE-5B44-A500-09245CA98B7C}"/>
          </ac:spMkLst>
        </pc:spChg>
        <pc:spChg chg="mod ord">
          <ac:chgData name="Michael Winikoff" userId="f7b3c43f-b83f-4c03-ae41-f59f42c91f00" providerId="ADAL" clId="{87314909-D4BD-517D-9AF7-2B39C0865CEC}" dt="2025-10-13T09:22:46.651" v="3486" actId="20577"/>
          <ac:spMkLst>
            <pc:docMk/>
            <pc:sldMk cId="445152769" sldId="303"/>
            <ac:spMk id="3" creationId="{C213C529-3631-B24D-9393-AC69E5B84B31}"/>
          </ac:spMkLst>
        </pc:spChg>
        <pc:spChg chg="add mod">
          <ac:chgData name="Michael Winikoff" userId="f7b3c43f-b83f-4c03-ae41-f59f42c91f00" providerId="ADAL" clId="{87314909-D4BD-517D-9AF7-2B39C0865CEC}" dt="2025-10-13T09:24:03.968" v="3560" actId="1076"/>
          <ac:spMkLst>
            <pc:docMk/>
            <pc:sldMk cId="445152769" sldId="303"/>
            <ac:spMk id="4" creationId="{D6E6367B-65C2-F8BE-50EE-0A33A418562D}"/>
          </ac:spMkLst>
        </pc:spChg>
      </pc:sldChg>
      <pc:sldChg chg="add del">
        <pc:chgData name="Michael Winikoff" userId="f7b3c43f-b83f-4c03-ae41-f59f42c91f00" providerId="ADAL" clId="{87314909-D4BD-517D-9AF7-2B39C0865CEC}" dt="2025-11-12T07:17:20.449" v="4169" actId="2696"/>
        <pc:sldMkLst>
          <pc:docMk/>
          <pc:sldMk cId="354712394" sldId="304"/>
        </pc:sldMkLst>
      </pc:sldChg>
      <pc:sldChg chg="modSp add mod chgLayout">
        <pc:chgData name="Michael Winikoff" userId="f7b3c43f-b83f-4c03-ae41-f59f42c91f00" providerId="ADAL" clId="{87314909-D4BD-517D-9AF7-2B39C0865CEC}" dt="2025-10-13T09:25:33.220" v="3618" actId="20577"/>
        <pc:sldMkLst>
          <pc:docMk/>
          <pc:sldMk cId="1593413858" sldId="305"/>
        </pc:sldMkLst>
        <pc:spChg chg="mod ord">
          <ac:chgData name="Michael Winikoff" userId="f7b3c43f-b83f-4c03-ae41-f59f42c91f00" providerId="ADAL" clId="{87314909-D4BD-517D-9AF7-2B39C0865CEC}" dt="2025-10-13T09:12:19.780" v="3290" actId="113"/>
          <ac:spMkLst>
            <pc:docMk/>
            <pc:sldMk cId="1593413858" sldId="305"/>
            <ac:spMk id="2" creationId="{3434141E-CDEF-5A4E-A164-A07D62DB120B}"/>
          </ac:spMkLst>
        </pc:spChg>
        <pc:spChg chg="mod ord">
          <ac:chgData name="Michael Winikoff" userId="f7b3c43f-b83f-4c03-ae41-f59f42c91f00" providerId="ADAL" clId="{87314909-D4BD-517D-9AF7-2B39C0865CEC}" dt="2025-10-13T09:25:33.220" v="3618" actId="20577"/>
          <ac:spMkLst>
            <pc:docMk/>
            <pc:sldMk cId="1593413858" sldId="305"/>
            <ac:spMk id="3" creationId="{0ADC8F0A-94DB-434A-98FB-A6CC03B664E2}"/>
          </ac:spMkLst>
        </pc:spChg>
      </pc:sldChg>
      <pc:sldChg chg="addSp modSp add mod">
        <pc:chgData name="Michael Winikoff" userId="f7b3c43f-b83f-4c03-ae41-f59f42c91f00" providerId="ADAL" clId="{87314909-D4BD-517D-9AF7-2B39C0865CEC}" dt="2025-10-13T09:08:24.564" v="3139" actId="14100"/>
        <pc:sldMkLst>
          <pc:docMk/>
          <pc:sldMk cId="1714940175" sldId="306"/>
        </pc:sldMkLst>
        <pc:picChg chg="add mod">
          <ac:chgData name="Michael Winikoff" userId="f7b3c43f-b83f-4c03-ae41-f59f42c91f00" providerId="ADAL" clId="{87314909-D4BD-517D-9AF7-2B39C0865CEC}" dt="2025-10-13T09:08:24.564" v="3139" actId="14100"/>
          <ac:picMkLst>
            <pc:docMk/>
            <pc:sldMk cId="1714940175" sldId="306"/>
            <ac:picMk id="2" creationId="{FFF208B0-D78A-EE23-3652-A336C867F267}"/>
          </ac:picMkLst>
        </pc:picChg>
      </pc:sldChg>
      <pc:sldChg chg="add del">
        <pc:chgData name="Michael Winikoff" userId="f7b3c43f-b83f-4c03-ae41-f59f42c91f00" providerId="ADAL" clId="{87314909-D4BD-517D-9AF7-2B39C0865CEC}" dt="2025-11-12T07:17:20.428" v="4153" actId="2696"/>
        <pc:sldMkLst>
          <pc:docMk/>
          <pc:sldMk cId="1433217180" sldId="350"/>
        </pc:sldMkLst>
      </pc:sldChg>
      <pc:sldChg chg="add del">
        <pc:chgData name="Michael Winikoff" userId="f7b3c43f-b83f-4c03-ae41-f59f42c91f00" providerId="ADAL" clId="{87314909-D4BD-517D-9AF7-2B39C0865CEC}" dt="2025-11-12T07:17:20.438" v="4158" actId="2696"/>
        <pc:sldMkLst>
          <pc:docMk/>
          <pc:sldMk cId="124490717" sldId="351"/>
        </pc:sldMkLst>
      </pc:sldChg>
      <pc:sldChg chg="add del">
        <pc:chgData name="Michael Winikoff" userId="f7b3c43f-b83f-4c03-ae41-f59f42c91f00" providerId="ADAL" clId="{87314909-D4BD-517D-9AF7-2B39C0865CEC}" dt="2025-11-12T07:17:20.380" v="4150" actId="2696"/>
        <pc:sldMkLst>
          <pc:docMk/>
          <pc:sldMk cId="1224149175" sldId="369"/>
        </pc:sldMkLst>
      </pc:sldChg>
      <pc:sldChg chg="add del">
        <pc:chgData name="Michael Winikoff" userId="f7b3c43f-b83f-4c03-ae41-f59f42c91f00" providerId="ADAL" clId="{87314909-D4BD-517D-9AF7-2B39C0865CEC}" dt="2025-11-12T07:17:20.433" v="4155" actId="2696"/>
        <pc:sldMkLst>
          <pc:docMk/>
          <pc:sldMk cId="3890414209" sldId="374"/>
        </pc:sldMkLst>
      </pc:sldChg>
      <pc:sldChg chg="add del">
        <pc:chgData name="Michael Winikoff" userId="f7b3c43f-b83f-4c03-ae41-f59f42c91f00" providerId="ADAL" clId="{87314909-D4BD-517D-9AF7-2B39C0865CEC}" dt="2025-11-12T07:17:20.442" v="4163" actId="2696"/>
        <pc:sldMkLst>
          <pc:docMk/>
          <pc:sldMk cId="96348547" sldId="375"/>
        </pc:sldMkLst>
      </pc:sldChg>
      <pc:sldChg chg="addSp delSp modSp mod">
        <pc:chgData name="Michael Winikoff" userId="f7b3c43f-b83f-4c03-ae41-f59f42c91f00" providerId="ADAL" clId="{87314909-D4BD-517D-9AF7-2B39C0865CEC}" dt="2025-10-13T09:39:02.417" v="4016" actId="478"/>
        <pc:sldMkLst>
          <pc:docMk/>
          <pc:sldMk cId="1880464431" sldId="376"/>
        </pc:sldMkLst>
      </pc:sldChg>
      <pc:sldChg chg="delSp modSp mod">
        <pc:chgData name="Michael Winikoff" userId="f7b3c43f-b83f-4c03-ae41-f59f42c91f00" providerId="ADAL" clId="{87314909-D4BD-517D-9AF7-2B39C0865CEC}" dt="2025-10-13T09:39:05.802" v="4017" actId="478"/>
        <pc:sldMkLst>
          <pc:docMk/>
          <pc:sldMk cId="1675155569" sldId="377"/>
        </pc:sldMkLst>
      </pc:sldChg>
      <pc:sldChg chg="del">
        <pc:chgData name="Michael Winikoff" userId="f7b3c43f-b83f-4c03-ae41-f59f42c91f00" providerId="ADAL" clId="{87314909-D4BD-517D-9AF7-2B39C0865CEC}" dt="2025-11-12T07:17:56.608" v="4182" actId="2696"/>
        <pc:sldMkLst>
          <pc:docMk/>
          <pc:sldMk cId="0" sldId="384"/>
        </pc:sldMkLst>
      </pc:sldChg>
      <pc:sldChg chg="del">
        <pc:chgData name="Michael Winikoff" userId="f7b3c43f-b83f-4c03-ae41-f59f42c91f00" providerId="ADAL" clId="{87314909-D4BD-517D-9AF7-2B39C0865CEC}" dt="2025-11-12T07:17:56.613" v="4183" actId="2696"/>
        <pc:sldMkLst>
          <pc:docMk/>
          <pc:sldMk cId="462144649" sldId="385"/>
        </pc:sldMkLst>
      </pc:sldChg>
      <pc:sldChg chg="del">
        <pc:chgData name="Michael Winikoff" userId="f7b3c43f-b83f-4c03-ae41-f59f42c91f00" providerId="ADAL" clId="{87314909-D4BD-517D-9AF7-2B39C0865CEC}" dt="2025-11-12T07:17:56.600" v="4181" actId="2696"/>
        <pc:sldMkLst>
          <pc:docMk/>
          <pc:sldMk cId="481828305" sldId="386"/>
        </pc:sldMkLst>
      </pc:sldChg>
      <pc:sldChg chg="delSp modSp mod">
        <pc:chgData name="Michael Winikoff" userId="f7b3c43f-b83f-4c03-ae41-f59f42c91f00" providerId="ADAL" clId="{87314909-D4BD-517D-9AF7-2B39C0865CEC}" dt="2025-10-13T09:37:36.206" v="3963" actId="21"/>
        <pc:sldMkLst>
          <pc:docMk/>
          <pc:sldMk cId="1953519200" sldId="388"/>
        </pc:sldMkLst>
        <pc:spChg chg="mod">
          <ac:chgData name="Michael Winikoff" userId="f7b3c43f-b83f-4c03-ae41-f59f42c91f00" providerId="ADAL" clId="{87314909-D4BD-517D-9AF7-2B39C0865CEC}" dt="2025-10-13T09:37:30.687" v="3962" actId="20577"/>
          <ac:spMkLst>
            <pc:docMk/>
            <pc:sldMk cId="1953519200" sldId="388"/>
            <ac:spMk id="3" creationId="{63FDC54A-933A-2F41-9FBE-92312CED6969}"/>
          </ac:spMkLst>
        </pc:spChg>
      </pc:sldChg>
      <pc:sldChg chg="add del">
        <pc:chgData name="Michael Winikoff" userId="f7b3c43f-b83f-4c03-ae41-f59f42c91f00" providerId="ADAL" clId="{87314909-D4BD-517D-9AF7-2B39C0865CEC}" dt="2025-11-12T07:17:20.434" v="4156" actId="2696"/>
        <pc:sldMkLst>
          <pc:docMk/>
          <pc:sldMk cId="154808418" sldId="389"/>
        </pc:sldMkLst>
      </pc:sldChg>
      <pc:sldChg chg="modSp mod">
        <pc:chgData name="Michael Winikoff" userId="f7b3c43f-b83f-4c03-ae41-f59f42c91f00" providerId="ADAL" clId="{87314909-D4BD-517D-9AF7-2B39C0865CEC}" dt="2025-10-13T09:39:27.169" v="4018" actId="948"/>
        <pc:sldMkLst>
          <pc:docMk/>
          <pc:sldMk cId="2640414533" sldId="390"/>
        </pc:sldMkLst>
        <pc:spChg chg="mod">
          <ac:chgData name="Michael Winikoff" userId="f7b3c43f-b83f-4c03-ae41-f59f42c91f00" providerId="ADAL" clId="{87314909-D4BD-517D-9AF7-2B39C0865CEC}" dt="2025-10-13T08:35:35.723" v="2688" actId="20577"/>
          <ac:spMkLst>
            <pc:docMk/>
            <pc:sldMk cId="2640414533" sldId="390"/>
            <ac:spMk id="2" creationId="{08514E98-E827-A844-81AF-B2848C1B5DCC}"/>
          </ac:spMkLst>
        </pc:spChg>
        <pc:spChg chg="mod">
          <ac:chgData name="Michael Winikoff" userId="f7b3c43f-b83f-4c03-ae41-f59f42c91f00" providerId="ADAL" clId="{87314909-D4BD-517D-9AF7-2B39C0865CEC}" dt="2025-10-13T09:39:27.169" v="4018" actId="948"/>
          <ac:spMkLst>
            <pc:docMk/>
            <pc:sldMk cId="2640414533" sldId="390"/>
            <ac:spMk id="3" creationId="{5498DF27-B641-9147-AF3B-CDDEADC08802}"/>
          </ac:spMkLst>
        </pc:spChg>
      </pc:sldChg>
      <pc:sldChg chg="modSp mod">
        <pc:chgData name="Michael Winikoff" userId="f7b3c43f-b83f-4c03-ae41-f59f42c91f00" providerId="ADAL" clId="{87314909-D4BD-517D-9AF7-2B39C0865CEC}" dt="2025-11-12T07:57:35.400" v="4222" actId="207"/>
        <pc:sldMkLst>
          <pc:docMk/>
          <pc:sldMk cId="1447204021" sldId="391"/>
        </pc:sldMkLst>
        <pc:spChg chg="mod">
          <ac:chgData name="Michael Winikoff" userId="f7b3c43f-b83f-4c03-ae41-f59f42c91f00" providerId="ADAL" clId="{87314909-D4BD-517D-9AF7-2B39C0865CEC}" dt="2025-11-12T07:57:35.400" v="4222" actId="207"/>
          <ac:spMkLst>
            <pc:docMk/>
            <pc:sldMk cId="1447204021" sldId="391"/>
            <ac:spMk id="5" creationId="{7A69A9AD-9C25-9045-92EE-6BC4EB0F127E}"/>
          </ac:spMkLst>
        </pc:spChg>
      </pc:sldChg>
      <pc:sldChg chg="modSp mod modTransition">
        <pc:chgData name="Michael Winikoff" userId="f7b3c43f-b83f-4c03-ae41-f59f42c91f00" providerId="ADAL" clId="{87314909-D4BD-517D-9AF7-2B39C0865CEC}" dt="2025-10-13T09:42:39.781" v="4021"/>
        <pc:sldMkLst>
          <pc:docMk/>
          <pc:sldMk cId="110714063" sldId="392"/>
        </pc:sldMkLst>
        <pc:spChg chg="mod">
          <ac:chgData name="Michael Winikoff" userId="f7b3c43f-b83f-4c03-ae41-f59f42c91f00" providerId="ADAL" clId="{87314909-D4BD-517D-9AF7-2B39C0865CEC}" dt="2025-10-13T09:39:39.416" v="4019" actId="948"/>
          <ac:spMkLst>
            <pc:docMk/>
            <pc:sldMk cId="110714063" sldId="392"/>
            <ac:spMk id="3" creationId="{7BCACAF2-49A2-584E-D589-51891BFE70A7}"/>
          </ac:spMkLst>
        </pc:spChg>
      </pc:sldChg>
      <pc:sldChg chg="modTransition">
        <pc:chgData name="Michael Winikoff" userId="f7b3c43f-b83f-4c03-ae41-f59f42c91f00" providerId="ADAL" clId="{87314909-D4BD-517D-9AF7-2B39C0865CEC}" dt="2025-10-13T09:42:37.331" v="4020"/>
        <pc:sldMkLst>
          <pc:docMk/>
          <pc:sldMk cId="1729256175" sldId="393"/>
        </pc:sldMkLst>
      </pc:sldChg>
      <pc:sldChg chg="modTransition">
        <pc:chgData name="Michael Winikoff" userId="f7b3c43f-b83f-4c03-ae41-f59f42c91f00" providerId="ADAL" clId="{87314909-D4BD-517D-9AF7-2B39C0865CEC}" dt="2025-10-13T09:42:42.018" v="4022"/>
        <pc:sldMkLst>
          <pc:docMk/>
          <pc:sldMk cId="1097149655" sldId="394"/>
        </pc:sldMkLst>
      </pc:sldChg>
      <pc:sldChg chg="modTransition">
        <pc:chgData name="Michael Winikoff" userId="f7b3c43f-b83f-4c03-ae41-f59f42c91f00" providerId="ADAL" clId="{87314909-D4BD-517D-9AF7-2B39C0865CEC}" dt="2025-10-13T09:42:43.897" v="4023"/>
        <pc:sldMkLst>
          <pc:docMk/>
          <pc:sldMk cId="3364600503" sldId="395"/>
        </pc:sldMkLst>
      </pc:sldChg>
      <pc:sldChg chg="modTransition">
        <pc:chgData name="Michael Winikoff" userId="f7b3c43f-b83f-4c03-ae41-f59f42c91f00" providerId="ADAL" clId="{87314909-D4BD-517D-9AF7-2B39C0865CEC}" dt="2025-10-13T09:42:45.637" v="4024"/>
        <pc:sldMkLst>
          <pc:docMk/>
          <pc:sldMk cId="2188471905" sldId="396"/>
        </pc:sldMkLst>
      </pc:sldChg>
      <pc:sldChg chg="modSp mod">
        <pc:chgData name="Michael Winikoff" userId="f7b3c43f-b83f-4c03-ae41-f59f42c91f00" providerId="ADAL" clId="{87314909-D4BD-517D-9AF7-2B39C0865CEC}" dt="2025-10-13T09:44:02.114" v="4056" actId="20577"/>
        <pc:sldMkLst>
          <pc:docMk/>
          <pc:sldMk cId="3331215142" sldId="397"/>
        </pc:sldMkLst>
        <pc:spChg chg="mod">
          <ac:chgData name="Michael Winikoff" userId="f7b3c43f-b83f-4c03-ae41-f59f42c91f00" providerId="ADAL" clId="{87314909-D4BD-517D-9AF7-2B39C0865CEC}" dt="2025-10-13T09:44:02.114" v="4056" actId="20577"/>
          <ac:spMkLst>
            <pc:docMk/>
            <pc:sldMk cId="3331215142" sldId="397"/>
            <ac:spMk id="3" creationId="{6C68E9CF-E686-166A-5305-4FDA7765C56C}"/>
          </ac:spMkLst>
        </pc:spChg>
      </pc:sldChg>
      <pc:sldChg chg="add del">
        <pc:chgData name="Michael Winikoff" userId="f7b3c43f-b83f-4c03-ae41-f59f42c91f00" providerId="ADAL" clId="{87314909-D4BD-517D-9AF7-2B39C0865CEC}" dt="2025-11-12T07:17:20.449" v="4170" actId="2696"/>
        <pc:sldMkLst>
          <pc:docMk/>
          <pc:sldMk cId="4116561697" sldId="398"/>
        </pc:sldMkLst>
      </pc:sldChg>
      <pc:sldChg chg="add del">
        <pc:chgData name="Michael Winikoff" userId="f7b3c43f-b83f-4c03-ae41-f59f42c91f00" providerId="ADAL" clId="{87314909-D4BD-517D-9AF7-2B39C0865CEC}" dt="2025-11-12T07:17:20.450" v="4172" actId="2696"/>
        <pc:sldMkLst>
          <pc:docMk/>
          <pc:sldMk cId="2143854116" sldId="399"/>
        </pc:sldMkLst>
      </pc:sldChg>
      <pc:sldChg chg="add del">
        <pc:chgData name="Michael Winikoff" userId="f7b3c43f-b83f-4c03-ae41-f59f42c91f00" providerId="ADAL" clId="{87314909-D4BD-517D-9AF7-2B39C0865CEC}" dt="2025-11-12T07:17:20.448" v="4168" actId="2696"/>
        <pc:sldMkLst>
          <pc:docMk/>
          <pc:sldMk cId="2429572514" sldId="400"/>
        </pc:sldMkLst>
      </pc:sldChg>
      <pc:sldChg chg="add del">
        <pc:chgData name="Michael Winikoff" userId="f7b3c43f-b83f-4c03-ae41-f59f42c91f00" providerId="ADAL" clId="{87314909-D4BD-517D-9AF7-2B39C0865CEC}" dt="2025-11-12T07:17:20.442" v="4164" actId="2696"/>
        <pc:sldMkLst>
          <pc:docMk/>
          <pc:sldMk cId="3660400491" sldId="401"/>
        </pc:sldMkLst>
      </pc:sldChg>
      <pc:sldChg chg="add del">
        <pc:chgData name="Michael Winikoff" userId="f7b3c43f-b83f-4c03-ae41-f59f42c91f00" providerId="ADAL" clId="{87314909-D4BD-517D-9AF7-2B39C0865CEC}" dt="2025-11-12T07:17:20.437" v="4157" actId="2696"/>
        <pc:sldMkLst>
          <pc:docMk/>
          <pc:sldMk cId="833385466" sldId="402"/>
        </pc:sldMkLst>
      </pc:sldChg>
      <pc:sldChg chg="add del">
        <pc:chgData name="Michael Winikoff" userId="f7b3c43f-b83f-4c03-ae41-f59f42c91f00" providerId="ADAL" clId="{87314909-D4BD-517D-9AF7-2B39C0865CEC}" dt="2025-11-12T07:17:20.440" v="4161" actId="2696"/>
        <pc:sldMkLst>
          <pc:docMk/>
          <pc:sldMk cId="2709761430" sldId="403"/>
        </pc:sldMkLst>
      </pc:sldChg>
      <pc:sldChg chg="add del">
        <pc:chgData name="Michael Winikoff" userId="f7b3c43f-b83f-4c03-ae41-f59f42c91f00" providerId="ADAL" clId="{87314909-D4BD-517D-9AF7-2B39C0865CEC}" dt="2025-11-12T07:17:20.454" v="4174" actId="2696"/>
        <pc:sldMkLst>
          <pc:docMk/>
          <pc:sldMk cId="1547855251" sldId="404"/>
        </pc:sldMkLst>
      </pc:sldChg>
      <pc:sldChg chg="add ord">
        <pc:chgData name="Michael Winikoff" userId="f7b3c43f-b83f-4c03-ae41-f59f42c91f00" providerId="ADAL" clId="{87314909-D4BD-517D-9AF7-2B39C0865CEC}" dt="2025-10-13T09:47:28.168" v="4086" actId="20578"/>
        <pc:sldMkLst>
          <pc:docMk/>
          <pc:sldMk cId="3768093658" sldId="411"/>
        </pc:sldMkLst>
      </pc:sldChg>
      <pc:sldChg chg="add del">
        <pc:chgData name="Michael Winikoff" userId="f7b3c43f-b83f-4c03-ae41-f59f42c91f00" providerId="ADAL" clId="{87314909-D4BD-517D-9AF7-2B39C0865CEC}" dt="2025-11-12T07:17:20.450" v="4171" actId="2696"/>
        <pc:sldMkLst>
          <pc:docMk/>
          <pc:sldMk cId="2631938063" sldId="412"/>
        </pc:sldMkLst>
      </pc:sldChg>
      <pc:sldChg chg="modSp mod">
        <pc:chgData name="Michael Winikoff" userId="f7b3c43f-b83f-4c03-ae41-f59f42c91f00" providerId="ADAL" clId="{87314909-D4BD-517D-9AF7-2B39C0865CEC}" dt="2025-10-13T09:43:51.131" v="4031" actId="948"/>
        <pc:sldMkLst>
          <pc:docMk/>
          <pc:sldMk cId="3593804921" sldId="413"/>
        </pc:sldMkLst>
        <pc:spChg chg="mod">
          <ac:chgData name="Michael Winikoff" userId="f7b3c43f-b83f-4c03-ae41-f59f42c91f00" providerId="ADAL" clId="{87314909-D4BD-517D-9AF7-2B39C0865CEC}" dt="2025-10-13T09:43:51.131" v="4031" actId="948"/>
          <ac:spMkLst>
            <pc:docMk/>
            <pc:sldMk cId="3593804921" sldId="413"/>
            <ac:spMk id="3" creationId="{55562FDD-0645-F585-3830-D63AFE77CC18}"/>
          </ac:spMkLst>
        </pc:spChg>
      </pc:sldChg>
      <pc:sldChg chg="modSp mod">
        <pc:chgData name="Michael Winikoff" userId="f7b3c43f-b83f-4c03-ae41-f59f42c91f00" providerId="ADAL" clId="{87314909-D4BD-517D-9AF7-2B39C0865CEC}" dt="2025-10-13T09:16:26.182" v="3377" actId="20577"/>
        <pc:sldMkLst>
          <pc:docMk/>
          <pc:sldMk cId="27274412" sldId="414"/>
        </pc:sldMkLst>
        <pc:spChg chg="mod">
          <ac:chgData name="Michael Winikoff" userId="f7b3c43f-b83f-4c03-ae41-f59f42c91f00" providerId="ADAL" clId="{87314909-D4BD-517D-9AF7-2B39C0865CEC}" dt="2025-10-13T09:16:26.182" v="3377" actId="20577"/>
          <ac:spMkLst>
            <pc:docMk/>
            <pc:sldMk cId="27274412" sldId="414"/>
            <ac:spMk id="3" creationId="{94BFFD1D-B2E0-5577-DDCB-842078BFF622}"/>
          </ac:spMkLst>
        </pc:spChg>
      </pc:sldChg>
      <pc:sldChg chg="ord">
        <pc:chgData name="Michael Winikoff" userId="f7b3c43f-b83f-4c03-ae41-f59f42c91f00" providerId="ADAL" clId="{87314909-D4BD-517D-9AF7-2B39C0865CEC}" dt="2025-10-13T09:47:29.434" v="4087" actId="20578"/>
        <pc:sldMkLst>
          <pc:docMk/>
          <pc:sldMk cId="555692882" sldId="415"/>
        </pc:sldMkLst>
      </pc:sldChg>
      <pc:sldChg chg="addSp delSp modSp new mod">
        <pc:chgData name="Michael Winikoff" userId="f7b3c43f-b83f-4c03-ae41-f59f42c91f00" providerId="ADAL" clId="{87314909-D4BD-517D-9AF7-2B39C0865CEC}" dt="2025-10-13T08:45:59.115" v="3024" actId="113"/>
        <pc:sldMkLst>
          <pc:docMk/>
          <pc:sldMk cId="1572726165" sldId="417"/>
        </pc:sldMkLst>
        <pc:spChg chg="mod">
          <ac:chgData name="Michael Winikoff" userId="f7b3c43f-b83f-4c03-ae41-f59f42c91f00" providerId="ADAL" clId="{87314909-D4BD-517D-9AF7-2B39C0865CEC}" dt="2025-10-13T08:45:59.115" v="3024" actId="113"/>
          <ac:spMkLst>
            <pc:docMk/>
            <pc:sldMk cId="1572726165" sldId="417"/>
            <ac:spMk id="3" creationId="{D674D338-D976-9147-51A7-4F3F16C0FC7B}"/>
          </ac:spMkLst>
        </pc:spChg>
      </pc:sldChg>
      <pc:sldChg chg="addSp delSp modSp new mod">
        <pc:chgData name="Michael Winikoff" userId="f7b3c43f-b83f-4c03-ae41-f59f42c91f00" providerId="ADAL" clId="{87314909-D4BD-517D-9AF7-2B39C0865CEC}" dt="2025-10-13T09:10:37.506" v="3283" actId="27636"/>
        <pc:sldMkLst>
          <pc:docMk/>
          <pc:sldMk cId="2349137633" sldId="418"/>
        </pc:sldMkLst>
        <pc:spChg chg="mod">
          <ac:chgData name="Michael Winikoff" userId="f7b3c43f-b83f-4c03-ae41-f59f42c91f00" providerId="ADAL" clId="{87314909-D4BD-517D-9AF7-2B39C0865CEC}" dt="2025-10-13T07:54:28.625" v="395" actId="20577"/>
          <ac:spMkLst>
            <pc:docMk/>
            <pc:sldMk cId="2349137633" sldId="418"/>
            <ac:spMk id="2" creationId="{F74FEB1A-A2BA-E65B-6703-B47CBC3DB34C}"/>
          </ac:spMkLst>
        </pc:spChg>
        <pc:spChg chg="mod">
          <ac:chgData name="Michael Winikoff" userId="f7b3c43f-b83f-4c03-ae41-f59f42c91f00" providerId="ADAL" clId="{87314909-D4BD-517D-9AF7-2B39C0865CEC}" dt="2025-10-13T09:10:37.506" v="3283" actId="27636"/>
          <ac:spMkLst>
            <pc:docMk/>
            <pc:sldMk cId="2349137633" sldId="418"/>
            <ac:spMk id="3" creationId="{0171396B-B2B3-0F5A-D108-2CA90DDBE1DB}"/>
          </ac:spMkLst>
        </pc:spChg>
      </pc:sldChg>
      <pc:sldChg chg="modSp new mod">
        <pc:chgData name="Michael Winikoff" userId="f7b3c43f-b83f-4c03-ae41-f59f42c91f00" providerId="ADAL" clId="{87314909-D4BD-517D-9AF7-2B39C0865CEC}" dt="2025-11-12T07:53:33.243" v="4212" actId="20577"/>
        <pc:sldMkLst>
          <pc:docMk/>
          <pc:sldMk cId="3741034667" sldId="419"/>
        </pc:sldMkLst>
        <pc:spChg chg="mod">
          <ac:chgData name="Michael Winikoff" userId="f7b3c43f-b83f-4c03-ae41-f59f42c91f00" providerId="ADAL" clId="{87314909-D4BD-517D-9AF7-2B39C0865CEC}" dt="2025-10-13T08:00:27.372" v="693" actId="20577"/>
          <ac:spMkLst>
            <pc:docMk/>
            <pc:sldMk cId="3741034667" sldId="419"/>
            <ac:spMk id="2" creationId="{864F505A-3BC0-7EE1-5CDD-42331BB1C45A}"/>
          </ac:spMkLst>
        </pc:spChg>
        <pc:spChg chg="mod">
          <ac:chgData name="Michael Winikoff" userId="f7b3c43f-b83f-4c03-ae41-f59f42c91f00" providerId="ADAL" clId="{87314909-D4BD-517D-9AF7-2B39C0865CEC}" dt="2025-11-12T07:53:33.243" v="4212" actId="20577"/>
          <ac:spMkLst>
            <pc:docMk/>
            <pc:sldMk cId="3741034667" sldId="419"/>
            <ac:spMk id="3" creationId="{F26BE375-777F-EFE3-75AD-559421CB073B}"/>
          </ac:spMkLst>
        </pc:spChg>
      </pc:sldChg>
      <pc:sldChg chg="modSp new mod">
        <pc:chgData name="Michael Winikoff" userId="f7b3c43f-b83f-4c03-ae41-f59f42c91f00" providerId="ADAL" clId="{87314909-D4BD-517D-9AF7-2B39C0865CEC}" dt="2025-10-13T09:24:53.562" v="3563" actId="20577"/>
        <pc:sldMkLst>
          <pc:docMk/>
          <pc:sldMk cId="907995602" sldId="420"/>
        </pc:sldMkLst>
        <pc:spChg chg="mod">
          <ac:chgData name="Michael Winikoff" userId="f7b3c43f-b83f-4c03-ae41-f59f42c91f00" providerId="ADAL" clId="{87314909-D4BD-517D-9AF7-2B39C0865CEC}" dt="2025-10-13T09:24:09.748" v="3562" actId="20577"/>
          <ac:spMkLst>
            <pc:docMk/>
            <pc:sldMk cId="907995602" sldId="420"/>
            <ac:spMk id="2" creationId="{C48437FA-A4F0-592D-719D-C758F8F8265B}"/>
          </ac:spMkLst>
        </pc:spChg>
        <pc:spChg chg="mod">
          <ac:chgData name="Michael Winikoff" userId="f7b3c43f-b83f-4c03-ae41-f59f42c91f00" providerId="ADAL" clId="{87314909-D4BD-517D-9AF7-2B39C0865CEC}" dt="2025-10-13T09:24:53.562" v="3563" actId="20577"/>
          <ac:spMkLst>
            <pc:docMk/>
            <pc:sldMk cId="907995602" sldId="420"/>
            <ac:spMk id="3" creationId="{BE70D208-E1D6-18C9-D697-D04857D50324}"/>
          </ac:spMkLst>
        </pc:spChg>
      </pc:sldChg>
      <pc:sldChg chg="modSp add del mod modShow">
        <pc:chgData name="Michael Winikoff" userId="f7b3c43f-b83f-4c03-ae41-f59f42c91f00" providerId="ADAL" clId="{87314909-D4BD-517D-9AF7-2B39C0865CEC}" dt="2025-11-12T07:17:29.778" v="4178" actId="2696"/>
        <pc:sldMkLst>
          <pc:docMk/>
          <pc:sldMk cId="3376851267" sldId="421"/>
        </pc:sldMkLst>
      </pc:sldChg>
      <pc:sldChg chg="modSp add mod">
        <pc:chgData name="Michael Winikoff" userId="f7b3c43f-b83f-4c03-ae41-f59f42c91f00" providerId="ADAL" clId="{87314909-D4BD-517D-9AF7-2B39C0865CEC}" dt="2025-11-12T07:17:38.364" v="4180" actId="207"/>
        <pc:sldMkLst>
          <pc:docMk/>
          <pc:sldMk cId="2412620367" sldId="422"/>
        </pc:sldMkLst>
        <pc:spChg chg="mod">
          <ac:chgData name="Michael Winikoff" userId="f7b3c43f-b83f-4c03-ae41-f59f42c91f00" providerId="ADAL" clId="{87314909-D4BD-517D-9AF7-2B39C0865CEC}" dt="2025-11-12T07:17:38.364" v="4180" actId="207"/>
          <ac:spMkLst>
            <pc:docMk/>
            <pc:sldMk cId="2412620367" sldId="422"/>
            <ac:spMk id="3" creationId="{6B4E4523-0972-BF70-E073-5CBA14D5B612}"/>
          </ac:spMkLst>
        </pc:spChg>
      </pc:sldChg>
      <pc:sldChg chg="add del">
        <pc:chgData name="Michael Winikoff" userId="f7b3c43f-b83f-4c03-ae41-f59f42c91f00" providerId="ADAL" clId="{87314909-D4BD-517D-9AF7-2B39C0865CEC}" dt="2025-11-12T07:17:20.426" v="4151" actId="2696"/>
        <pc:sldMkLst>
          <pc:docMk/>
          <pc:sldMk cId="1457870046" sldId="423"/>
        </pc:sldMkLst>
      </pc:sldChg>
      <pc:sldChg chg="addSp modSp new mod">
        <pc:chgData name="Michael Winikoff" userId="f7b3c43f-b83f-4c03-ae41-f59f42c91f00" providerId="ADAL" clId="{87314909-D4BD-517D-9AF7-2B39C0865CEC}" dt="2025-10-13T09:38:58.593" v="4015" actId="1076"/>
        <pc:sldMkLst>
          <pc:docMk/>
          <pc:sldMk cId="1908181855" sldId="424"/>
        </pc:sldMkLst>
        <pc:spChg chg="mod">
          <ac:chgData name="Michael Winikoff" userId="f7b3c43f-b83f-4c03-ae41-f59f42c91f00" providerId="ADAL" clId="{87314909-D4BD-517D-9AF7-2B39C0865CEC}" dt="2025-10-13T09:35:06.405" v="3644" actId="20577"/>
          <ac:spMkLst>
            <pc:docMk/>
            <pc:sldMk cId="1908181855" sldId="424"/>
            <ac:spMk id="2" creationId="{8AC954D6-1615-B421-056C-02F863B0DCEE}"/>
          </ac:spMkLst>
        </pc:spChg>
        <pc:spChg chg="mod">
          <ac:chgData name="Michael Winikoff" userId="f7b3c43f-b83f-4c03-ae41-f59f42c91f00" providerId="ADAL" clId="{87314909-D4BD-517D-9AF7-2B39C0865CEC}" dt="2025-10-13T09:38:17.186" v="4009" actId="20577"/>
          <ac:spMkLst>
            <pc:docMk/>
            <pc:sldMk cId="1908181855" sldId="424"/>
            <ac:spMk id="3" creationId="{CAA63C40-D521-E0CD-097A-B329DABE3F1F}"/>
          </ac:spMkLst>
        </pc:spChg>
        <pc:spChg chg="add mod">
          <ac:chgData name="Michael Winikoff" userId="f7b3c43f-b83f-4c03-ae41-f59f42c91f00" providerId="ADAL" clId="{87314909-D4BD-517D-9AF7-2B39C0865CEC}" dt="2025-10-13T09:37:13.310" v="3958" actId="1076"/>
          <ac:spMkLst>
            <pc:docMk/>
            <pc:sldMk cId="1908181855" sldId="424"/>
            <ac:spMk id="5" creationId="{38C6930F-E87C-3F66-8461-95CFE4A34E32}"/>
          </ac:spMkLst>
        </pc:spChg>
        <pc:spChg chg="add mod">
          <ac:chgData name="Michael Winikoff" userId="f7b3c43f-b83f-4c03-ae41-f59f42c91f00" providerId="ADAL" clId="{87314909-D4BD-517D-9AF7-2B39C0865CEC}" dt="2025-10-13T09:37:45.309" v="3967" actId="1076"/>
          <ac:spMkLst>
            <pc:docMk/>
            <pc:sldMk cId="1908181855" sldId="424"/>
            <ac:spMk id="6" creationId="{6868A6C0-1E4D-ABCA-5258-CE6A6A4962C2}"/>
          </ac:spMkLst>
        </pc:spChg>
        <pc:spChg chg="add mod">
          <ac:chgData name="Michael Winikoff" userId="f7b3c43f-b83f-4c03-ae41-f59f42c91f00" providerId="ADAL" clId="{87314909-D4BD-517D-9AF7-2B39C0865CEC}" dt="2025-10-13T09:38:58.593" v="4015" actId="1076"/>
          <ac:spMkLst>
            <pc:docMk/>
            <pc:sldMk cId="1908181855" sldId="424"/>
            <ac:spMk id="8" creationId="{2992273D-D2E5-04C5-CCF6-C0E042157FC3}"/>
          </ac:spMkLst>
        </pc:spChg>
        <pc:picChg chg="add mod">
          <ac:chgData name="Michael Winikoff" userId="f7b3c43f-b83f-4c03-ae41-f59f42c91f00" providerId="ADAL" clId="{87314909-D4BD-517D-9AF7-2B39C0865CEC}" dt="2025-10-13T09:37:06.594" v="3957" actId="14100"/>
          <ac:picMkLst>
            <pc:docMk/>
            <pc:sldMk cId="1908181855" sldId="424"/>
            <ac:picMk id="4" creationId="{3582C657-E5C4-D55A-D09F-A5120752F3A4}"/>
          </ac:picMkLst>
        </pc:picChg>
      </pc:sldChg>
    </pc:docChg>
  </pc:docChgLst>
</pc:chgInfo>
</file>

<file path=ppt/media/image1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83DAC-1CE8-CA4F-9CC6-B39ED1324203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90C8F7-A3FE-4F49-BE91-B2661E5A8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16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ABSTRACT</a:t>
            </a:r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Contemporary Artificial Intelligence tools offer significant potential to support people in a range of tasks and roles. However, in order for this potential to be appropriately realised we need to better understand how humans and AI work together: the capabilities of modern AI tools mean that we need to shift from viewing the AI as a passive tool to viewing it as a partner. We examined this in the context of work-based analytics through an interpretive case study interviewing 28 workers. We found that while there were indeed opportunities for the AI tool to provide useful support, there were also a number of barriers: accuracy, transparency, feedback, and configurability, as well as misalignment of categories. We argue that explainability is a crucial feature, since it supports transparency, can help ensure accuracy (or at least detect inaccuracy), and plays a role in feedback. We also argue that in some domains there is a “right to explanation” that arises as a consequence of existing human rights legislation. We then consider how the explainability of a given system can be assessed, proposing a scoresheet for doing so. Finally, we report on an evaluation of the effectiveness of explanation, showing that the link between explanation and trust can be complex and sometimes counter-intuitive. </a:t>
            </a:r>
          </a:p>
          <a:p>
            <a:endParaRPr lang="en-US" dirty="0"/>
          </a:p>
          <a:p>
            <a:r>
              <a:rPr lang="en-US"/>
              <a:t>40 minutes + </a:t>
            </a:r>
            <a:r>
              <a:rPr lang="en-US" dirty="0"/>
              <a:t>questions/discussion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90C8F7-A3FE-4F49-BE91-B2661E5A80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49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90C8F7-A3FE-4F49-BE91-B2661E5A80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273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969119-C1F8-ED47-8E21-B51C1FE0EE0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916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DD565-EC7C-2991-DFF8-0F701E584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FE218F-8D18-EDAF-9513-8613782E7B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533C6-CCCC-A5DC-8C70-CB1D2008E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0E52C-08BF-2087-640D-8B059D803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8A7D1-553C-3973-BDA3-F99E80A93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38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D57F2-14F3-461A-3C97-4A8BD6CF7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7E579-2C4D-EC75-F31D-E71D18BC8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9A465-6020-4923-A1BD-E09D0070C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8EE9F-77BB-F80E-E1F2-7E5A3683D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FDA68-AA8F-3E9B-0053-6566B8A61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938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36C3B8-4912-6964-8BD2-81643ABDD5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A518A-248F-D868-C451-E6D506F1F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AB64F-401A-7FDF-FEFB-C26739158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CB45F-218D-58F2-0BFF-7F72D444E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BE077-B1E3-9520-33F2-0A99C3A64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859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5C431-042A-321F-59E7-F72100600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9241C-B454-F766-52C5-19619F22A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9DDE6B-A993-98F4-A198-D4F2C2F98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D7862-8D30-E633-887C-1FC00A82A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C4630-BC1D-C9CD-ECA5-B47ED8E9F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296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AA6B3-A0C3-45DE-2EBC-AFC046B47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A41B4-88C2-C15D-7CE8-0DC30F726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5B1B0-6FDD-0F20-F874-5A313E3C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38B2E-7389-A1D1-98F7-62B96BDB1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80F77-4FE2-357B-1F81-D935EDC0A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85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13556-5EBD-B76C-4FD9-D6012AD92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2DC7B-6D01-A927-6058-3D6D9AF3D6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C3A797-55B0-4654-B9E1-33833A944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F0A883-D6AE-A14F-5A0A-BAFCEF6D3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42B430-9104-8F1A-0DD3-11D2E7672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49DD5-76F4-FE22-F3B5-0F07713C6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385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2B582-3F5F-EB3D-D699-35908D470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BCB0E1-E64D-BD8B-4751-DC03BA2E0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956AB4-8834-9980-AED5-5B0441225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FCB11F-A551-D4BA-A798-485646E54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2855A1-9B6A-6BFA-6168-1980163188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9CA88E-775A-BD41-E057-27F13F163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9FB85A-7B35-96FD-4996-A671D5B3E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DD42A2-BCD1-CFEC-717F-445E4902A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34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0C8E6-1992-C538-0735-4CEB3C0BE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FC3DB4-EF3D-07CF-4721-00B4B26C2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62A0DD-D5E5-D2EC-38A9-DABE43DB8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BE1E17-A833-CB58-6E9D-8521DBDAD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21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1C3C92-BAB5-330B-9305-3E9C7F2D8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CEC05D-446D-76C5-E5DD-DC9187D2D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E98301-3D32-91B3-1956-D3135C6EA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008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5A8C2-8786-4779-1DD6-5D36AD836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C6BB3-FE41-6B32-2EF6-F3FD38EFB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E3139-F521-5146-5F7F-204BAD8BF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967ECF-5E74-ED3E-5C45-E7E1843AB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A076A0-67B8-18F2-8EC7-644E64E9F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9476CE-9779-A5E2-0E48-58D51FACD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19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8DDD-E3E9-518E-691D-550D1DFF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A9CF92-4FA1-3042-DB14-9D986B9BF5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5DD1F9-EF18-9B98-5AC8-CB1967B2D3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B1EC05-8D0D-DD23-61DE-92B0B711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011425-29C2-61ED-DD8C-9991663BE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50FE99-171C-2B7E-8AC2-0CA193BDF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66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C1E854-EBFA-BE3F-5ADC-02CF2E074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878EC-D965-8CC3-5530-FEAC80556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6B8014-4FED-5B57-1C22-086B11400F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92EE8D-84B2-7248-9807-EC75D4570E69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69095-5B85-8E95-9D20-0A275C33C6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6F15E-4B5E-0446-6941-D9E6A1089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DC3750-0FD4-2C41-817C-4F6E7769A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42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ICCPR-members2.PN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un.org/en/about-us/universal-declaration-of-human-rights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SNDtH6suUo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youtu.be/mxhcQgvBD2Y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366C7-25FC-BCD5-8508-F434B7405A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484785"/>
            <a:ext cx="9144000" cy="2387600"/>
          </a:xfrm>
        </p:spPr>
        <p:txBody>
          <a:bodyPr/>
          <a:lstStyle/>
          <a:p>
            <a:r>
              <a:rPr lang="en-US" dirty="0"/>
              <a:t>Partnering with Explainable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FCE145-2997-70FC-BAB4-C54EAD7D69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157735"/>
            <a:ext cx="9144000" cy="1655762"/>
          </a:xfrm>
        </p:spPr>
        <p:txBody>
          <a:bodyPr/>
          <a:lstStyle/>
          <a:p>
            <a:r>
              <a:rPr lang="en-US" dirty="0"/>
              <a:t>Michael Winikoff</a:t>
            </a:r>
          </a:p>
          <a:p>
            <a:r>
              <a:rPr lang="en-US" dirty="0" err="1"/>
              <a:t>Te</a:t>
            </a:r>
            <a:r>
              <a:rPr lang="en-US" dirty="0"/>
              <a:t> Herenga Waka - Victoria University of Wellington</a:t>
            </a:r>
          </a:p>
          <a:p>
            <a:r>
              <a:rPr lang="en-US" dirty="0"/>
              <a:t>New Zealand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D4E036-0BC5-18E9-9149-75C20EA7D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5079" y="4530332"/>
            <a:ext cx="6061841" cy="2056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565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B6E03-EFA9-2541-960D-35B41D476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982" y="200992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b="1" dirty="0">
                <a:latin typeface="Cambria" panose="02040503050406030204" pitchFamily="18" charset="0"/>
              </a:rPr>
              <a:t>RQ1</a:t>
            </a:r>
            <a:r>
              <a:rPr lang="en-US" sz="3200" dirty="0">
                <a:latin typeface="Cambria" panose="02040503050406030204" pitchFamily="18" charset="0"/>
              </a:rPr>
              <a:t>: </a:t>
            </a:r>
            <a:r>
              <a:rPr lang="en-US" sz="3200" dirty="0"/>
              <a:t>What </a:t>
            </a:r>
            <a:r>
              <a:rPr lang="en-US" sz="3200" i="1" u="sng" dirty="0"/>
              <a:t>opportunities</a:t>
            </a:r>
            <a:r>
              <a:rPr lang="en-US" sz="3200" dirty="0"/>
              <a:t> do DPA’s offer to improve productivity &amp; wellbeing?</a:t>
            </a:r>
            <a:endParaRPr lang="en-US" sz="3200" dirty="0">
              <a:latin typeface="Cambria" panose="02040503050406030204" pitchFamily="18" charset="0"/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0E8DBA82-F7BE-214D-AC85-FD0550A52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932" y="1343992"/>
            <a:ext cx="10806135" cy="5313016"/>
          </a:xfrm>
          <a:prstGeom prst="rect">
            <a:avLst/>
          </a:prstGeom>
        </p:spPr>
      </p:pic>
      <p:sp>
        <p:nvSpPr>
          <p:cNvPr id="4" name="Line Callout 2 3">
            <a:extLst>
              <a:ext uri="{FF2B5EF4-FFF2-40B4-BE49-F238E27FC236}">
                <a16:creationId xmlns:a16="http://schemas.microsoft.com/office/drawing/2014/main" id="{A07B4E0D-36B9-389F-6804-8244C2D8A65B}"/>
              </a:ext>
            </a:extLst>
          </p:cNvPr>
          <p:cNvSpPr/>
          <p:nvPr/>
        </p:nvSpPr>
        <p:spPr>
          <a:xfrm>
            <a:off x="8977745" y="200992"/>
            <a:ext cx="3075710" cy="935081"/>
          </a:xfrm>
          <a:prstGeom prst="borderCallout2">
            <a:avLst>
              <a:gd name="adj1" fmla="val 18750"/>
              <a:gd name="adj2" fmla="val -8333"/>
              <a:gd name="adj3" fmla="val -13983"/>
              <a:gd name="adj4" fmla="val -52724"/>
              <a:gd name="adj5" fmla="val 20638"/>
              <a:gd name="adj6" fmla="val -132021"/>
            </a:avLst>
          </a:prstGeom>
          <a:ln w="31750">
            <a:headEnd type="stealth" w="lg" len="lg"/>
            <a:tailEnd type="none" w="lg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Most participants did not make use of DPA affordances, but a few did</a:t>
            </a:r>
          </a:p>
        </p:txBody>
      </p:sp>
    </p:spTree>
    <p:extLst>
      <p:ext uri="{BB962C8B-B14F-4D97-AF65-F5344CB8AC3E}">
        <p14:creationId xmlns:p14="http://schemas.microsoft.com/office/powerpoint/2010/main" val="1330662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6CACE-47EE-5B44-A500-09245CA98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/>
              <a:t>RQ2</a:t>
            </a:r>
            <a:r>
              <a:rPr lang="en-US" sz="4000" dirty="0"/>
              <a:t>: What </a:t>
            </a:r>
            <a:r>
              <a:rPr lang="en-US" sz="4000" b="1" dirty="0"/>
              <a:t>barriers</a:t>
            </a:r>
            <a:r>
              <a:rPr lang="en-US" sz="4000" dirty="0"/>
              <a:t> are experienced?</a:t>
            </a:r>
            <a:r>
              <a:rPr lang="en-US" sz="4000" b="1" dirty="0"/>
              <a:t> 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3C529-3631-B24D-9393-AC69E5B84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2436"/>
            <a:ext cx="10515600" cy="5167746"/>
          </a:xfrm>
        </p:spPr>
        <p:txBody>
          <a:bodyPr>
            <a:normAutofit fontScale="85000" lnSpcReduction="20000"/>
          </a:bodyPr>
          <a:lstStyle/>
          <a:p>
            <a:pPr marL="400050" lvl="1" indent="0">
              <a:lnSpc>
                <a:spcPct val="120000"/>
              </a:lnSpc>
              <a:buNone/>
            </a:pPr>
            <a:endParaRPr lang="en-US" sz="1400" dirty="0"/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b="1" dirty="0"/>
              <a:t>Perceived inaccuracy </a:t>
            </a:r>
            <a:r>
              <a:rPr lang="en-US" dirty="0"/>
              <a:t>of the tool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dirty="0"/>
              <a:t>e.g. tool cannot see </a:t>
            </a:r>
            <a:r>
              <a:rPr lang="en-US" i="1" dirty="0"/>
              <a:t>ad hoc </a:t>
            </a:r>
            <a:r>
              <a:rPr lang="en-US" dirty="0"/>
              <a:t>meetings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dirty="0"/>
              <a:t>e.g. tool assumes meeting with no participants = focus time (but lecture?), and meeting with participants is collaboration (but writing group?) … also ignores non-meeting collaboration e.g. async </a:t>
            </a:r>
          </a:p>
          <a:p>
            <a:pPr marL="914400" lvl="1" indent="-514350">
              <a:lnSpc>
                <a:spcPct val="120000"/>
              </a:lnSpc>
            </a:pPr>
            <a:endParaRPr lang="en-US" sz="1400" dirty="0"/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b="1" dirty="0"/>
              <a:t>Lack of relevance of categories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dirty="0"/>
              <a:t>e.g. focus/meeting – vs. teaching/research/service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dirty="0"/>
              <a:t>e.g. focus time/collaboration duality not exhaustive 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b="1" dirty="0"/>
              <a:t>Tool creates work</a:t>
            </a:r>
            <a:endParaRPr lang="en-US" dirty="0"/>
          </a:p>
          <a:p>
            <a:pPr marL="914400" lvl="1" indent="-514350">
              <a:lnSpc>
                <a:spcPct val="120000"/>
              </a:lnSpc>
            </a:pPr>
            <a:r>
              <a:rPr lang="en-US" dirty="0"/>
              <a:t>e.g. new role demand to interact with tool, learning curve 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dirty="0"/>
              <a:t>e.g. change use of calendar to give tool more accurate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6367B-65C2-F8BE-50EE-0A33A418562D}"/>
              </a:ext>
            </a:extLst>
          </p:cNvPr>
          <p:cNvSpPr txBox="1"/>
          <p:nvPr/>
        </p:nvSpPr>
        <p:spPr>
          <a:xfrm>
            <a:off x="9102437" y="6003851"/>
            <a:ext cx="28263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 privacy &amp; ethics not seen as issues</a:t>
            </a:r>
          </a:p>
        </p:txBody>
      </p:sp>
    </p:spTree>
    <p:extLst>
      <p:ext uri="{BB962C8B-B14F-4D97-AF65-F5344CB8AC3E}">
        <p14:creationId xmlns:p14="http://schemas.microsoft.com/office/powerpoint/2010/main" val="445152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437FA-A4F0-592D-719D-C758F8F82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0D208-E1D6-18C9-D697-D04857D50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Perceived </a:t>
            </a:r>
            <a:r>
              <a:rPr lang="en-US" dirty="0"/>
              <a:t>accuracy is important</a:t>
            </a:r>
          </a:p>
          <a:p>
            <a:r>
              <a:rPr lang="en-US" dirty="0"/>
              <a:t>Transparency …</a:t>
            </a:r>
          </a:p>
          <a:p>
            <a:pPr lvl="1"/>
            <a:r>
              <a:rPr lang="en-US" dirty="0"/>
              <a:t>Concepts, e.g. “quiet days”, “focus time”  </a:t>
            </a:r>
          </a:p>
          <a:p>
            <a:pPr lvl="1"/>
            <a:r>
              <a:rPr lang="en-US" dirty="0"/>
              <a:t>Processing, e.g. “why is this 68%?” </a:t>
            </a:r>
          </a:p>
          <a:p>
            <a:pPr lvl="1"/>
            <a:r>
              <a:rPr lang="en-US" dirty="0"/>
              <a:t>Assumptions, e.g. appointment with no invitees = focus time</a:t>
            </a:r>
          </a:p>
          <a:p>
            <a:pPr lvl="1"/>
            <a:r>
              <a:rPr lang="en-US" dirty="0"/>
              <a:t>(implicit) norms &amp; values, e.g. meetings should be reduced</a:t>
            </a:r>
          </a:p>
          <a:p>
            <a:pPr lvl="2"/>
            <a:r>
              <a:rPr lang="en-US" dirty="0"/>
              <a:t>Norm conflict: reduce meetings, reduce emails </a:t>
            </a:r>
          </a:p>
          <a:p>
            <a:r>
              <a:rPr lang="en-US" dirty="0"/>
              <a:t>Co-regulation lens: missing feedback loop – unidirectional!</a:t>
            </a:r>
          </a:p>
          <a:p>
            <a:pPr lvl="1"/>
            <a:r>
              <a:rPr lang="en-US" dirty="0"/>
              <a:t>Including configurability (specific classification, categories)</a:t>
            </a:r>
          </a:p>
        </p:txBody>
      </p:sp>
    </p:spTree>
    <p:extLst>
      <p:ext uri="{BB962C8B-B14F-4D97-AF65-F5344CB8AC3E}">
        <p14:creationId xmlns:p14="http://schemas.microsoft.com/office/powerpoint/2010/main" val="907995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4141E-CDEF-5A4E-A164-A07D62DB1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Discussion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C8F0A-94DB-434A-98FB-A6CC03B66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Digital Productivity Assistant</a:t>
            </a:r>
            <a:r>
              <a:rPr lang="en-US" dirty="0"/>
              <a:t> – emerging class of intelligent tools</a:t>
            </a:r>
          </a:p>
          <a:p>
            <a:pPr>
              <a:lnSpc>
                <a:spcPct val="100000"/>
              </a:lnSpc>
            </a:pPr>
            <a:r>
              <a:rPr lang="en-US" dirty="0"/>
              <a:t>DPAs can help knowledge workers change habits and </a:t>
            </a:r>
            <a:r>
              <a:rPr lang="en-NZ" dirty="0"/>
              <a:t>manage their time and well-being …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… but there are </a:t>
            </a:r>
            <a:r>
              <a:rPr lang="en-US" b="1" dirty="0"/>
              <a:t>barriers</a:t>
            </a:r>
            <a:r>
              <a:rPr lang="en-US" dirty="0"/>
              <a:t> for the use of DPAs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Key feedback loop missing (user to tool)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Transparency important!</a:t>
            </a:r>
          </a:p>
          <a:p>
            <a:pPr>
              <a:lnSpc>
                <a:spcPct val="100000"/>
              </a:lnSpc>
            </a:pPr>
            <a:r>
              <a:rPr lang="en-US" dirty="0"/>
              <a:t>We provide strategies to overcome the barriers (see paper)</a:t>
            </a:r>
          </a:p>
        </p:txBody>
      </p:sp>
    </p:spTree>
    <p:extLst>
      <p:ext uri="{BB962C8B-B14F-4D97-AF65-F5344CB8AC3E}">
        <p14:creationId xmlns:p14="http://schemas.microsoft.com/office/powerpoint/2010/main" val="1593413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0550BA-C206-E759-DDA6-C037A9944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31F9D-A2D1-CB46-F619-F662886BD8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/>
              <a:t>Artificial Intelligence and the Right to Explanation as a Human Right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6EBFBF-281C-B5BE-8B49-E637DFBC1E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IEEE Internet Computing, 2021, joint work with Julija </a:t>
            </a:r>
            <a:r>
              <a:rPr lang="en-US" dirty="0" err="1"/>
              <a:t>Sardelić</a:t>
            </a:r>
            <a:r>
              <a:rPr lang="en-US" dirty="0"/>
              <a:t> (*)</a:t>
            </a:r>
          </a:p>
          <a:p>
            <a:endParaRPr lang="en-US" dirty="0"/>
          </a:p>
          <a:p>
            <a:r>
              <a:rPr lang="en-US" i="1" dirty="0"/>
              <a:t>doi:10.1109/MIC.2020.3045821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A978C2-0BB2-787E-9CB7-A50B4E901D22}"/>
              </a:ext>
            </a:extLst>
          </p:cNvPr>
          <p:cNvSpPr txBox="1"/>
          <p:nvPr/>
        </p:nvSpPr>
        <p:spPr>
          <a:xfrm>
            <a:off x="457200" y="5534891"/>
            <a:ext cx="1127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IEEE Internet Computing, 25(2):108-112.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5DE024-BB0F-697E-B563-24240A69D189}"/>
              </a:ext>
            </a:extLst>
          </p:cNvPr>
          <p:cNvSpPr txBox="1"/>
          <p:nvPr/>
        </p:nvSpPr>
        <p:spPr>
          <a:xfrm>
            <a:off x="3048000" y="618131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" pitchFamily="2" charset="0"/>
              </a:rPr>
              <a:t>* Michael </a:t>
            </a:r>
            <a:r>
              <a:rPr lang="en-US" dirty="0" err="1">
                <a:latin typeface="Times" pitchFamily="2" charset="0"/>
              </a:rPr>
              <a:t>Sardelic</a:t>
            </a:r>
            <a:r>
              <a:rPr lang="en-US" dirty="0">
                <a:latin typeface="Times" pitchFamily="2" charset="0"/>
              </a:rPr>
              <a:t> Winikoff &amp; Julija </a:t>
            </a:r>
            <a:r>
              <a:rPr lang="en-US" dirty="0" err="1">
                <a:latin typeface="Times" pitchFamily="2" charset="0"/>
              </a:rPr>
              <a:t>Sardelić</a:t>
            </a:r>
            <a:r>
              <a:rPr lang="en-US" dirty="0">
                <a:latin typeface="Times" pitchFamily="2" charset="0"/>
              </a:rPr>
              <a:t> Winikoff</a:t>
            </a:r>
          </a:p>
        </p:txBody>
      </p:sp>
    </p:spTree>
    <p:extLst>
      <p:ext uri="{BB962C8B-B14F-4D97-AF65-F5344CB8AC3E}">
        <p14:creationId xmlns:p14="http://schemas.microsoft.com/office/powerpoint/2010/main" val="212689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5F20-E768-FF4B-A9A0-C8A0A68D6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DC54A-933A-2F41-9FBE-92312CED6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we develop good XAI techniques …</a:t>
            </a:r>
          </a:p>
          <a:p>
            <a:pPr marL="0" indent="0">
              <a:buNone/>
            </a:pPr>
            <a:r>
              <a:rPr lang="en-US" sz="3200" b="1" i="1" dirty="0">
                <a:solidFill>
                  <a:srgbClr val="FF0000"/>
                </a:solidFill>
              </a:rPr>
              <a:t>How can we encourage </a:t>
            </a:r>
            <a:r>
              <a:rPr lang="en-US" sz="3200" b="1" i="1" dirty="0" err="1">
                <a:solidFill>
                  <a:srgbClr val="FF0000"/>
                </a:solidFill>
              </a:rPr>
              <a:t>organisations</a:t>
            </a:r>
            <a:r>
              <a:rPr lang="en-US" sz="3200" b="1" i="1" dirty="0">
                <a:solidFill>
                  <a:srgbClr val="FF0000"/>
                </a:solidFill>
              </a:rPr>
              <a:t> to use them?</a:t>
            </a:r>
          </a:p>
          <a:p>
            <a:pPr marL="0" indent="0">
              <a:buNone/>
            </a:pPr>
            <a:r>
              <a:rPr lang="en-US" sz="3200" dirty="0"/>
              <a:t>… without having to create new laws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endParaRPr lang="en-US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66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5F20-E768-FF4B-A9A0-C8A0A68D6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DC54A-933A-2F41-9FBE-92312CED6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2868"/>
            <a:ext cx="10515600" cy="43513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Suppose we develop good XAI techniques …</a:t>
            </a:r>
          </a:p>
          <a:p>
            <a:pPr marL="0" indent="0">
              <a:buNone/>
            </a:pPr>
            <a:r>
              <a:rPr lang="en-US" sz="3200" b="1" i="1" dirty="0">
                <a:solidFill>
                  <a:srgbClr val="FF0000"/>
                </a:solidFill>
              </a:rPr>
              <a:t>How can we encourage </a:t>
            </a:r>
            <a:r>
              <a:rPr lang="en-US" sz="3200" b="1" i="1" dirty="0" err="1">
                <a:solidFill>
                  <a:srgbClr val="FF0000"/>
                </a:solidFill>
              </a:rPr>
              <a:t>organisations</a:t>
            </a:r>
            <a:r>
              <a:rPr lang="en-US" sz="3200" b="1" i="1" dirty="0">
                <a:solidFill>
                  <a:srgbClr val="FF0000"/>
                </a:solidFill>
              </a:rPr>
              <a:t> to use them?</a:t>
            </a:r>
          </a:p>
          <a:p>
            <a:pPr marL="0" indent="0">
              <a:buNone/>
            </a:pPr>
            <a:r>
              <a:rPr lang="en-US" sz="3200" dirty="0"/>
              <a:t>… without having to create new laws</a:t>
            </a:r>
            <a:endParaRPr lang="en-NZ" dirty="0"/>
          </a:p>
          <a:p>
            <a:pPr marL="0" indent="0">
              <a:buNone/>
            </a:pPr>
            <a:r>
              <a:rPr lang="en-NZ" sz="3600" b="1" i="1" dirty="0">
                <a:solidFill>
                  <a:srgbClr val="FF0000"/>
                </a:solidFill>
              </a:rPr>
              <a:t>in what situations can the right to explanation be positioned as a human right?</a:t>
            </a:r>
          </a:p>
          <a:p>
            <a:pPr marL="0" indent="0">
              <a:buNone/>
            </a:pPr>
            <a:endParaRPr lang="en-US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519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954D6-1615-B421-056C-02F863B0D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Rights Legislation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63C40-D521-E0CD-097A-B329DABE3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Universal Declaration on Human Rights (UDHR) – aspirational, not legally binding, but …</a:t>
            </a:r>
          </a:p>
          <a:p>
            <a:r>
              <a:rPr lang="en-US" dirty="0"/>
              <a:t>International Covenant on Civil and Political Rights (ICCPR) and International Covenant on Economic, Social and Cultural Rights (ICESCR) </a:t>
            </a:r>
            <a:r>
              <a:rPr lang="en-US" i="1" dirty="0"/>
              <a:t>are </a:t>
            </a:r>
            <a:r>
              <a:rPr lang="en-US" dirty="0"/>
              <a:t>legally binding on states that have ratified (dark green)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3582C657-E5C4-D55A-D09F-A5120752F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0255" y="3925662"/>
            <a:ext cx="6691747" cy="2932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C6930F-E87C-3F66-8461-95CFE4A34E32}"/>
              </a:ext>
            </a:extLst>
          </p:cNvPr>
          <p:cNvSpPr txBox="1"/>
          <p:nvPr/>
        </p:nvSpPr>
        <p:spPr>
          <a:xfrm>
            <a:off x="1944917" y="6245644"/>
            <a:ext cx="5291833" cy="5436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ICCPR status </a:t>
            </a:r>
          </a:p>
          <a:p>
            <a:pPr algn="ctr"/>
            <a:r>
              <a:rPr lang="en-US" sz="1333" dirty="0">
                <a:hlinkClick r:id="rId3"/>
              </a:rPr>
              <a:t>https://commons.wikimedia.org/wiki/File:ICCPR-members2.PNG</a:t>
            </a:r>
            <a:r>
              <a:rPr lang="en-US" sz="1333" dirty="0"/>
              <a:t> 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68A6C0-1E4D-ABCA-5258-CE6A6A4962C2}"/>
              </a:ext>
            </a:extLst>
          </p:cNvPr>
          <p:cNvSpPr txBox="1"/>
          <p:nvPr/>
        </p:nvSpPr>
        <p:spPr>
          <a:xfrm>
            <a:off x="257773" y="4807055"/>
            <a:ext cx="540873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GDPR? Debatable - </a:t>
            </a:r>
            <a:r>
              <a:rPr lang="en-NZ" sz="1400" dirty="0"/>
              <a:t>“an explanation of the decision” appears in the non-binding recital. Binding clauses (13-15) have “meaningful information about the logic involved”, not an explanation of a specific decision made. </a:t>
            </a:r>
          </a:p>
          <a:p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92273D-D2E5-04C5-CCF6-C0E042157FC3}"/>
              </a:ext>
            </a:extLst>
          </p:cNvPr>
          <p:cNvSpPr txBox="1"/>
          <p:nvPr/>
        </p:nvSpPr>
        <p:spPr>
          <a:xfrm>
            <a:off x="9240982" y="1756944"/>
            <a:ext cx="310341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4"/>
              </a:rPr>
              <a:t>https://www.un.org/en/about-us/universal-declaration-of-human-rights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81818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5F20-E768-FF4B-A9A0-C8A0A68D6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XAI and Human Rights: Discrimination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DC54A-933A-2F41-9FBE-92312CED6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NZ" dirty="0"/>
              <a:t>“the right to social security” (UDHR article 22)</a:t>
            </a:r>
          </a:p>
          <a:p>
            <a:pPr>
              <a:lnSpc>
                <a:spcPct val="100000"/>
              </a:lnSpc>
            </a:pPr>
            <a:r>
              <a:rPr lang="en-NZ" dirty="0"/>
              <a:t>“the right to a standard of living … and well-being … including food, clothing, housing and medical care and necessary social services” (Article 25)</a:t>
            </a:r>
          </a:p>
          <a:p>
            <a:pPr>
              <a:lnSpc>
                <a:spcPct val="100000"/>
              </a:lnSpc>
            </a:pPr>
            <a:r>
              <a:rPr lang="en-NZ" dirty="0"/>
              <a:t>“higher education shall be equally accessible to all on the basis of merit” (Article 26)</a:t>
            </a:r>
          </a:p>
          <a:p>
            <a:pPr>
              <a:lnSpc>
                <a:spcPct val="100000"/>
              </a:lnSpc>
            </a:pPr>
            <a:r>
              <a:rPr lang="en-NZ" dirty="0"/>
              <a:t>Cannot use prohibited criteria “such as race, colour, sex, language, religion, political or other opinion, national or social origin, property, birth or other status” (Article 2) </a:t>
            </a:r>
            <a:r>
              <a:rPr lang="en-NZ" b="1" i="1" dirty="0">
                <a:solidFill>
                  <a:srgbClr val="FF0000"/>
                </a:solidFill>
              </a:rPr>
              <a:t>… or proxies for these!</a:t>
            </a:r>
          </a:p>
          <a:p>
            <a:pPr>
              <a:lnSpc>
                <a:spcPct val="100000"/>
              </a:lnSpc>
            </a:pPr>
            <a:r>
              <a:rPr lang="en-NZ" b="1" i="1" dirty="0"/>
              <a:t>Explanation can help detect (and avoid) such use</a:t>
            </a:r>
          </a:p>
        </p:txBody>
      </p:sp>
    </p:spTree>
    <p:extLst>
      <p:ext uri="{BB962C8B-B14F-4D97-AF65-F5344CB8AC3E}">
        <p14:creationId xmlns:p14="http://schemas.microsoft.com/office/powerpoint/2010/main" val="1880464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5F20-E768-FF4B-A9A0-C8A0A68D6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XAI and Human Rights: Judicial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DC54A-933A-2F41-9FBE-92312CED6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64339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Legal rights prominent in human rights documents (Articles 6-11 UDHR)</a:t>
            </a:r>
          </a:p>
          <a:p>
            <a:pPr>
              <a:lnSpc>
                <a:spcPct val="120000"/>
              </a:lnSpc>
            </a:pPr>
            <a:r>
              <a:rPr lang="en-US" dirty="0"/>
              <a:t>Judicial system expected to be highly accountable</a:t>
            </a:r>
          </a:p>
          <a:p>
            <a:pPr>
              <a:lnSpc>
                <a:spcPct val="120000"/>
              </a:lnSpc>
            </a:pPr>
            <a:r>
              <a:rPr lang="en-US" dirty="0"/>
              <a:t>Consequences of legal processes can affect human rights, including: physical freedom (UHDR 3&amp;9), privacy (12), property ownership (17), citizenship removal (15).</a:t>
            </a:r>
          </a:p>
          <a:p>
            <a:pPr>
              <a:lnSpc>
                <a:spcPct val="120000"/>
              </a:lnSpc>
            </a:pPr>
            <a:r>
              <a:rPr lang="en-US" dirty="0"/>
              <a:t>“arbitrary” – need explanation to assess</a:t>
            </a:r>
          </a:p>
          <a:p>
            <a:pPr>
              <a:lnSpc>
                <a:spcPct val="120000"/>
              </a:lnSpc>
            </a:pPr>
            <a:r>
              <a:rPr lang="en-US" dirty="0"/>
              <a:t>Also “</a:t>
            </a:r>
            <a:r>
              <a:rPr lang="en-NZ" dirty="0"/>
              <a:t>without any discrimination” (7), and a fair hearing “by an independent and impartial tribunal” (10).</a:t>
            </a:r>
          </a:p>
          <a:p>
            <a:pPr>
              <a:lnSpc>
                <a:spcPct val="120000"/>
              </a:lnSpc>
            </a:pPr>
            <a:r>
              <a:rPr lang="en-NZ" dirty="0"/>
              <a:t>Also right “To be informed promptly and in detail in a language which he [or she] understands of the nature and cause of the charge against him [or her]” (ICCPR 13)</a:t>
            </a:r>
          </a:p>
        </p:txBody>
      </p:sp>
    </p:spTree>
    <p:extLst>
      <p:ext uri="{BB962C8B-B14F-4D97-AF65-F5344CB8AC3E}">
        <p14:creationId xmlns:p14="http://schemas.microsoft.com/office/powerpoint/2010/main" val="1675155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103E2-BB51-7426-D249-5CFF4E3B7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88723-EB8F-D0B6-F661-6B0F40474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E4523-0972-BF70-E073-5CBA14D5B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78782" cy="4667250"/>
          </a:xfrm>
        </p:spPr>
        <p:txBody>
          <a:bodyPr>
            <a:normAutofit/>
          </a:bodyPr>
          <a:lstStyle/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Programming, especially </a:t>
            </a:r>
            <a:r>
              <a:rPr lang="en-US" i="1" dirty="0"/>
              <a:t>declarative</a:t>
            </a:r>
            <a:r>
              <a:rPr lang="en-US" dirty="0"/>
              <a:t>: functional (1993), logic programming (1994-97)</a:t>
            </a:r>
          </a:p>
          <a:p>
            <a:pPr lvl="1"/>
            <a:r>
              <a:rPr lang="en-US" dirty="0"/>
              <a:t>Formal methods (1998-1999)</a:t>
            </a:r>
          </a:p>
          <a:p>
            <a:pPr lvl="1"/>
            <a:r>
              <a:rPr lang="en-US" dirty="0"/>
              <a:t>Engineering autonomous systems (1999-)</a:t>
            </a:r>
          </a:p>
          <a:p>
            <a:r>
              <a:rPr lang="en-US" dirty="0"/>
              <a:t>Interests: software engineering (process, notations, languages, …), explanation, assurance, trust, logic &amp; formal methods</a:t>
            </a:r>
          </a:p>
          <a:p>
            <a:r>
              <a:rPr lang="en-US" dirty="0"/>
              <a:t>Non-work interests: my family, reading, music (choir, piano, composing)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83914F-D113-4428-0CAA-C76ABFD4E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4291" y="3488124"/>
            <a:ext cx="4367709" cy="33698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FEC63F-BC82-4260-4057-E88609B67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4291" y="-1"/>
            <a:ext cx="4367709" cy="35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6203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5F20-E768-FF4B-A9A0-C8A0A68D6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XAI and Human Rights: Other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DC54A-933A-2F41-9FBE-92312CED6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/>
              <a:t>“right to freedom of opinion and expression” (19) – what about AI-curated social media?</a:t>
            </a:r>
          </a:p>
          <a:p>
            <a:r>
              <a:rPr lang="en-NZ" dirty="0"/>
              <a:t>Health </a:t>
            </a:r>
          </a:p>
        </p:txBody>
      </p:sp>
    </p:spTree>
    <p:extLst>
      <p:ext uri="{BB962C8B-B14F-4D97-AF65-F5344CB8AC3E}">
        <p14:creationId xmlns:p14="http://schemas.microsoft.com/office/powerpoint/2010/main" val="41132940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14E98-E827-A844-81AF-B2848C1B5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8DF27-B641-9147-AF3B-CDDEADC08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Q: How can we motivate </a:t>
            </a:r>
            <a:r>
              <a:rPr lang="en-US" dirty="0" err="1"/>
              <a:t>organisations</a:t>
            </a:r>
            <a:r>
              <a:rPr lang="en-US" dirty="0"/>
              <a:t> to deploy explanation mechanisms?</a:t>
            </a:r>
          </a:p>
          <a:p>
            <a:pPr>
              <a:lnSpc>
                <a:spcPct val="100000"/>
              </a:lnSpc>
            </a:pPr>
            <a:r>
              <a:rPr lang="en-US" dirty="0"/>
              <a:t>A: Range of cases in which the right to explanation can be argued to be a natural consequence of existing human rights obligations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414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08B01-F8BE-B8F3-91F4-C92B9D8A1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2BBA3-965D-D046-511C-FA61BF4029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A Scoresheet for Explainable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51B8DC-06E4-E2E3-3BB8-36246DE50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635" y="3716555"/>
            <a:ext cx="10598727" cy="1655762"/>
          </a:xfrm>
        </p:spPr>
        <p:txBody>
          <a:bodyPr>
            <a:normAutofit/>
          </a:bodyPr>
          <a:lstStyle/>
          <a:p>
            <a:r>
              <a:rPr lang="en-US" dirty="0"/>
              <a:t>AAMAS, 2025, joint work with John </a:t>
            </a:r>
            <a:r>
              <a:rPr lang="en-US" dirty="0" err="1"/>
              <a:t>Thangarajah</a:t>
            </a:r>
            <a:r>
              <a:rPr lang="en-US" dirty="0"/>
              <a:t> and Sebastian Rodriguez</a:t>
            </a:r>
          </a:p>
          <a:p>
            <a:endParaRPr lang="en-US" dirty="0"/>
          </a:p>
          <a:p>
            <a:r>
              <a:rPr lang="en-US" i="1" dirty="0"/>
              <a:t>arXiv:2502.09861v1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FF74A-DA1B-3B5D-7ED6-6E47CF6ED849}"/>
              </a:ext>
            </a:extLst>
          </p:cNvPr>
          <p:cNvSpPr txBox="1"/>
          <p:nvPr/>
        </p:nvSpPr>
        <p:spPr>
          <a:xfrm>
            <a:off x="401781" y="5735637"/>
            <a:ext cx="113884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 Proc. of the 24th International Conference on Autonomous Agents and Multiagent Systems (AAMAS 2025), Detroit, IFAAMAS, 10 pages. Also available (with supplementary material) from arXiv:2502.09861v1.</a:t>
            </a:r>
          </a:p>
        </p:txBody>
      </p:sp>
    </p:spTree>
    <p:extLst>
      <p:ext uri="{BB962C8B-B14F-4D97-AF65-F5344CB8AC3E}">
        <p14:creationId xmlns:p14="http://schemas.microsoft.com/office/powerpoint/2010/main" val="3995755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917A2-399B-981D-605C-3BB9BB6B1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ACAF2-49A2-584E-D589-51891BFE7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Georgia" panose="02040502050405020303" pitchFamily="18" charset="0"/>
              </a:rPr>
              <a:t>Explainability important for e.g. transparency, accountability, understandability, trust calibration 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Georgia" panose="02040502050405020303" pitchFamily="18" charset="0"/>
              </a:rPr>
              <a:t>Given a choice of systems, how to compare explainability?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Georgia" panose="02040502050405020303" pitchFamily="18" charset="0"/>
              </a:rPr>
              <a:t>Existing work (e.g. ALTAI</a:t>
            </a:r>
            <a:r>
              <a:rPr lang="en-US" baseline="30000" dirty="0">
                <a:latin typeface="Georgia" panose="02040502050405020303" pitchFamily="18" charset="0"/>
              </a:rPr>
              <a:t>*</a:t>
            </a:r>
            <a:r>
              <a:rPr lang="en-US" dirty="0">
                <a:latin typeface="Georgia" panose="02040502050405020303" pitchFamily="18" charset="0"/>
              </a:rPr>
              <a:t>, IEEE P7001) does not provide adequate guidance for assessing explainability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9DB63D-08CC-66A4-B4E5-D02BFE01C2B8}"/>
              </a:ext>
            </a:extLst>
          </p:cNvPr>
          <p:cNvSpPr txBox="1"/>
          <p:nvPr/>
        </p:nvSpPr>
        <p:spPr>
          <a:xfrm>
            <a:off x="838200" y="6311900"/>
            <a:ext cx="71256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Georgia" panose="02040502050405020303" pitchFamily="18" charset="0"/>
              </a:rPr>
              <a:t>* Assessment List for Trustworthy 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1107140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C3FBB3-3B32-EF42-D2D0-196C1104C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12523-C444-44BC-A3EA-45D958CC0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What?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15D59-8721-F91C-C040-C8352E9E8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A </a:t>
            </a:r>
            <a:r>
              <a:rPr lang="en-US" i="1" dirty="0">
                <a:latin typeface="Georgia" panose="02040502050405020303" pitchFamily="18" charset="0"/>
              </a:rPr>
              <a:t>scoresheet</a:t>
            </a:r>
            <a:r>
              <a:rPr lang="en-US" dirty="0">
                <a:latin typeface="Georgia" panose="02040502050405020303" pitchFamily="18" charset="0"/>
              </a:rPr>
              <a:t> for Explainable AI</a:t>
            </a:r>
          </a:p>
          <a:p>
            <a:r>
              <a:rPr lang="en-US" dirty="0">
                <a:latin typeface="Georgia" panose="02040502050405020303" pitchFamily="18" charset="0"/>
              </a:rPr>
              <a:t>Can be used to assess systems</a:t>
            </a:r>
          </a:p>
          <a:p>
            <a:r>
              <a:rPr lang="en-US" dirty="0">
                <a:latin typeface="Georgia" panose="02040502050405020303" pitchFamily="18" charset="0"/>
              </a:rPr>
              <a:t>… or to </a:t>
            </a:r>
            <a:r>
              <a:rPr lang="en-US" i="1" dirty="0">
                <a:latin typeface="Georgia" panose="02040502050405020303" pitchFamily="18" charset="0"/>
              </a:rPr>
              <a:t>specify</a:t>
            </a:r>
            <a:r>
              <a:rPr lang="en-US" dirty="0">
                <a:latin typeface="Georgia" panose="02040502050405020303" pitchFamily="18" charset="0"/>
              </a:rPr>
              <a:t> explainability requirements</a:t>
            </a:r>
          </a:p>
        </p:txBody>
      </p:sp>
    </p:spTree>
    <p:extLst>
      <p:ext uri="{BB962C8B-B14F-4D97-AF65-F5344CB8AC3E}">
        <p14:creationId xmlns:p14="http://schemas.microsoft.com/office/powerpoint/2010/main" val="17292561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5F5F-9DDF-8DFF-0493-9D9900165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316A5-C7E1-8D4A-E663-518758C62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9F9C9-C710-E565-2AFE-6CE9CF485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A </a:t>
            </a:r>
            <a:r>
              <a:rPr lang="en-US" b="1" i="1" dirty="0">
                <a:latin typeface="Georgia" panose="02040502050405020303" pitchFamily="18" charset="0"/>
              </a:rPr>
              <a:t>scoresheet</a:t>
            </a:r>
            <a:r>
              <a:rPr lang="en-US" dirty="0">
                <a:latin typeface="Georgia" panose="02040502050405020303" pitchFamily="18" charset="0"/>
              </a:rPr>
              <a:t> for Explainable AI (next slide)</a:t>
            </a:r>
          </a:p>
          <a:p>
            <a:r>
              <a:rPr lang="en-US" dirty="0">
                <a:latin typeface="Georgia" panose="02040502050405020303" pitchFamily="18" charset="0"/>
              </a:rPr>
              <a:t>… with </a:t>
            </a:r>
            <a:r>
              <a:rPr lang="en-US" b="1" i="1" dirty="0">
                <a:latin typeface="Georgia" panose="02040502050405020303" pitchFamily="18" charset="0"/>
              </a:rPr>
              <a:t>justification</a:t>
            </a:r>
            <a:r>
              <a:rPr lang="en-US" i="1" dirty="0">
                <a:latin typeface="Georgia" panose="02040502050405020303" pitchFamily="18" charset="0"/>
              </a:rPr>
              <a:t>,</a:t>
            </a:r>
          </a:p>
          <a:p>
            <a:r>
              <a:rPr lang="en-US" dirty="0">
                <a:latin typeface="Georgia" panose="02040502050405020303" pitchFamily="18" charset="0"/>
              </a:rPr>
              <a:t>… </a:t>
            </a:r>
            <a:r>
              <a:rPr lang="en-US" b="1" i="1" dirty="0">
                <a:latin typeface="Georgia" panose="02040502050405020303" pitchFamily="18" charset="0"/>
              </a:rPr>
              <a:t>guidance</a:t>
            </a:r>
            <a:r>
              <a:rPr lang="en-US" dirty="0">
                <a:latin typeface="Georgia" panose="02040502050405020303" pitchFamily="18" charset="0"/>
              </a:rPr>
              <a:t> for how to complete it (including a </a:t>
            </a:r>
            <a:r>
              <a:rPr lang="en-US" b="1" i="1" dirty="0">
                <a:latin typeface="Georgia" panose="02040502050405020303" pitchFamily="18" charset="0"/>
              </a:rPr>
              <a:t>checklist</a:t>
            </a:r>
            <a:r>
              <a:rPr lang="en-US" dirty="0">
                <a:latin typeface="Georgia" panose="02040502050405020303" pitchFamily="18" charset="0"/>
              </a:rPr>
              <a:t> for global explanations), and</a:t>
            </a:r>
          </a:p>
          <a:p>
            <a:r>
              <a:rPr lang="en-US" dirty="0">
                <a:latin typeface="Georgia" panose="02040502050405020303" pitchFamily="18" charset="0"/>
              </a:rPr>
              <a:t>… </a:t>
            </a:r>
            <a:r>
              <a:rPr lang="en-US" b="1" i="1" dirty="0">
                <a:latin typeface="Georgia" panose="02040502050405020303" pitchFamily="18" charset="0"/>
              </a:rPr>
              <a:t>demonstration</a:t>
            </a:r>
            <a:r>
              <a:rPr lang="en-US" dirty="0">
                <a:latin typeface="Georgia" panose="02040502050405020303" pitchFamily="18" charset="0"/>
              </a:rPr>
              <a:t> on a range of systems </a:t>
            </a:r>
          </a:p>
          <a:p>
            <a:pPr lvl="1">
              <a:buFont typeface="System Font Regular"/>
              <a:buChar char="→"/>
            </a:pPr>
            <a:r>
              <a:rPr lang="en-US" sz="2800" i="1" dirty="0">
                <a:latin typeface="Georgia" panose="02040502050405020303" pitchFamily="18" charset="0"/>
              </a:rPr>
              <a:t> usable</a:t>
            </a:r>
            <a:r>
              <a:rPr lang="en-US" sz="2800" dirty="0">
                <a:latin typeface="Georgia" panose="02040502050405020303" pitchFamily="18" charset="0"/>
              </a:rPr>
              <a:t>, </a:t>
            </a:r>
            <a:r>
              <a:rPr lang="en-US" sz="2800" i="1" dirty="0">
                <a:latin typeface="Georgia" panose="02040502050405020303" pitchFamily="18" charset="0"/>
              </a:rPr>
              <a:t>generic</a:t>
            </a:r>
            <a:r>
              <a:rPr lang="en-US" sz="2800" dirty="0">
                <a:latin typeface="Georgia" panose="02040502050405020303" pitchFamily="18" charset="0"/>
              </a:rPr>
              <a:t>, </a:t>
            </a:r>
            <a:r>
              <a:rPr lang="en-US" sz="2800" i="1" dirty="0">
                <a:latin typeface="Georgia" panose="02040502050405020303" pitchFamily="18" charset="0"/>
              </a:rPr>
              <a:t>useful</a:t>
            </a:r>
          </a:p>
        </p:txBody>
      </p:sp>
    </p:spTree>
    <p:extLst>
      <p:ext uri="{BB962C8B-B14F-4D97-AF65-F5344CB8AC3E}">
        <p14:creationId xmlns:p14="http://schemas.microsoft.com/office/powerpoint/2010/main" val="10971496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2EC9D7-463F-F6B6-2FA6-04B75AAB4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questionnaire&#10;&#10;AI-generated content may be incorrect.">
            <a:extLst>
              <a:ext uri="{FF2B5EF4-FFF2-40B4-BE49-F238E27FC236}">
                <a16:creationId xmlns:a16="http://schemas.microsoft.com/office/drawing/2014/main" id="{5382EEF4-39BC-45B3-7C7F-6B42957D0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1" y="-30540"/>
            <a:ext cx="4953000" cy="77354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E983B1-7799-69A5-E28F-22BDC2FD6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Scoresheet covers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D1F27-A346-8669-D31C-53B678309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Basic information</a:t>
            </a:r>
          </a:p>
          <a:p>
            <a:r>
              <a:rPr lang="en-US" dirty="0">
                <a:latin typeface="Georgia" panose="02040502050405020303" pitchFamily="18" charset="0"/>
              </a:rPr>
              <a:t>Veracity</a:t>
            </a:r>
          </a:p>
          <a:p>
            <a:r>
              <a:rPr lang="en-US" dirty="0">
                <a:latin typeface="Georgia" panose="02040502050405020303" pitchFamily="18" charset="0"/>
              </a:rPr>
              <a:t>Global Explanations: how, how well?</a:t>
            </a:r>
          </a:p>
          <a:p>
            <a:r>
              <a:rPr lang="en-US" dirty="0">
                <a:latin typeface="Georgia" panose="02040502050405020303" pitchFamily="18" charset="0"/>
              </a:rPr>
              <a:t>Local Explanations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Features (e.g. customization, interaction)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Concepts used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Explanation Types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Automation</a:t>
            </a:r>
          </a:p>
        </p:txBody>
      </p:sp>
    </p:spTree>
    <p:extLst>
      <p:ext uri="{BB962C8B-B14F-4D97-AF65-F5344CB8AC3E}">
        <p14:creationId xmlns:p14="http://schemas.microsoft.com/office/powerpoint/2010/main" val="33646005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495439-D208-057B-702F-9DA1B6BDC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B8F53-B803-7B52-07A9-C800207F2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Scoresheet covers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F1833-24EF-4C3F-F35B-56AA91696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Basic information</a:t>
            </a:r>
          </a:p>
          <a:p>
            <a:r>
              <a:rPr lang="en-US" dirty="0">
                <a:latin typeface="Georgia" panose="02040502050405020303" pitchFamily="18" charset="0"/>
              </a:rPr>
              <a:t>Veracity</a:t>
            </a:r>
          </a:p>
          <a:p>
            <a:r>
              <a:rPr lang="en-US" dirty="0">
                <a:latin typeface="Georgia" panose="02040502050405020303" pitchFamily="18" charset="0"/>
              </a:rPr>
              <a:t>Global Explanations: how, how well?</a:t>
            </a:r>
          </a:p>
          <a:p>
            <a:r>
              <a:rPr lang="en-US" dirty="0">
                <a:latin typeface="Georgia" panose="02040502050405020303" pitchFamily="18" charset="0"/>
              </a:rPr>
              <a:t>Local Explanations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Features (e.g. customization, interaction)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Concepts used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Explanation Types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Automation</a:t>
            </a:r>
          </a:p>
        </p:txBody>
      </p:sp>
      <p:pic>
        <p:nvPicPr>
          <p:cNvPr id="7" name="Picture 6" descr="A screenshot of a questionnaire&#10;&#10;AI-generated content may be incorrect.">
            <a:extLst>
              <a:ext uri="{FF2B5EF4-FFF2-40B4-BE49-F238E27FC236}">
                <a16:creationId xmlns:a16="http://schemas.microsoft.com/office/drawing/2014/main" id="{A72403A3-1183-AA73-411A-DDC581547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-3502613"/>
            <a:ext cx="4953000" cy="773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4719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040D2E-9F71-B5B2-C802-21F885DA6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8"/>
            <a:ext cx="9702800" cy="685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80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48CD4-686A-BADB-6F93-C6B8B62EE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3180-B11A-F0FF-85CE-340CE8EB9F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/>
              <a:t>Evaluating Contrastive Explanations of Autonomous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622CC-4602-17B7-6FB7-29FB2AA0EB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(under review)</a:t>
            </a:r>
          </a:p>
        </p:txBody>
      </p:sp>
    </p:spTree>
    <p:extLst>
      <p:ext uri="{BB962C8B-B14F-4D97-AF65-F5344CB8AC3E}">
        <p14:creationId xmlns:p14="http://schemas.microsoft.com/office/powerpoint/2010/main" val="3648977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7723A-45CA-6753-69BC-140189EF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briefly cover four papers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3F98D-0972-7AD4-0732-8F20FDAA5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Partnering with AI: the case of digital productivity assistants (JRSNZ, 2023)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Artificial Intelligence and the Right to Explanation as a Human Right. (IEEE Internet Computing, 2021)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Scoresheet for Explainable AI (AAMAS, 2025)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Evaluating Contrastive Explanations of Autonomous Systems. (under review)</a:t>
            </a:r>
          </a:p>
          <a:p>
            <a:pPr marL="0" indent="0">
              <a:buNone/>
            </a:pPr>
            <a:r>
              <a:rPr lang="en-US" dirty="0"/>
              <a:t>Over-arching narrative: role of AI as partner, need for explanation, and how to specify and assess explanation.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9352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FBDC9-D2F4-8F8F-94B0-2D798683D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Contrastive Explanations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C8398-CD41-D073-A0DC-FB9796942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Explanation: “Why did you do </a:t>
            </a:r>
            <a:r>
              <a:rPr lang="en-US" i="1" dirty="0"/>
              <a:t>X</a:t>
            </a:r>
            <a:r>
              <a:rPr lang="en-US" dirty="0"/>
              <a:t>?”</a:t>
            </a:r>
          </a:p>
          <a:p>
            <a:r>
              <a:rPr lang="en-US" dirty="0"/>
              <a:t>Contrastive: “Why did you do </a:t>
            </a:r>
            <a:r>
              <a:rPr lang="en-US" i="1" dirty="0"/>
              <a:t>X </a:t>
            </a:r>
            <a:r>
              <a:rPr lang="en-US" b="1" i="1" dirty="0"/>
              <a:t>instead of Y</a:t>
            </a:r>
            <a:r>
              <a:rPr lang="en-US" dirty="0"/>
              <a:t>?”</a:t>
            </a:r>
          </a:p>
          <a:p>
            <a:r>
              <a:rPr lang="en-US" dirty="0"/>
              <a:t>Terminology: X is the </a:t>
            </a:r>
            <a:r>
              <a:rPr lang="en-US" i="1" dirty="0"/>
              <a:t>fact</a:t>
            </a:r>
            <a:r>
              <a:rPr lang="en-US" dirty="0"/>
              <a:t>, Y is the </a:t>
            </a:r>
            <a:r>
              <a:rPr lang="en-US" i="1" dirty="0"/>
              <a:t>foil</a:t>
            </a:r>
            <a:r>
              <a:rPr lang="en-US" dirty="0"/>
              <a:t>?</a:t>
            </a:r>
          </a:p>
          <a:p>
            <a:r>
              <a:rPr lang="en-US" dirty="0"/>
              <a:t>Evidence that humans ask contrastive questions </a:t>
            </a:r>
          </a:p>
          <a:p>
            <a:r>
              <a:rPr lang="en-US" dirty="0"/>
              <a:t>… but sometimes implicitly (i.e. foil is implicit)</a:t>
            </a:r>
          </a:p>
        </p:txBody>
      </p:sp>
    </p:spTree>
    <p:extLst>
      <p:ext uri="{BB962C8B-B14F-4D97-AF65-F5344CB8AC3E}">
        <p14:creationId xmlns:p14="http://schemas.microsoft.com/office/powerpoint/2010/main" val="14484888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21073-8FBD-B61B-2BE4-185E38186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Human-subject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D7E68-DCB6-05E0-ABD7-F7AB79CBD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previously shown that contrastive explanations are shorter (see paper) </a:t>
            </a:r>
          </a:p>
          <a:p>
            <a:r>
              <a:rPr lang="en-US" dirty="0"/>
              <a:t>But are they </a:t>
            </a:r>
            <a:r>
              <a:rPr lang="en-US" b="1" i="1" dirty="0"/>
              <a:t>preferred</a:t>
            </a:r>
            <a:r>
              <a:rPr lang="en-US" dirty="0"/>
              <a:t> (by humans) and are they </a:t>
            </a:r>
            <a:r>
              <a:rPr lang="en-US" b="1" i="1" dirty="0"/>
              <a:t>effective</a:t>
            </a:r>
            <a:r>
              <a:rPr lang="en-US" i="1" dirty="0"/>
              <a:t> </a:t>
            </a:r>
            <a:r>
              <a:rPr lang="en-US" dirty="0"/>
              <a:t>(at supporting appropriate trust and transparency)?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55AD5-07A6-747F-AA99-4B35AE05E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128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20BDA-8C7B-8B8C-0F1B-22F75EA3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6854"/>
            <a:ext cx="10515600" cy="5213131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H1 contrastive explanations are preferred to full explanations.  </a:t>
            </a:r>
          </a:p>
          <a:p>
            <a:pPr>
              <a:lnSpc>
                <a:spcPct val="120000"/>
              </a:lnSpc>
            </a:pPr>
            <a:r>
              <a:rPr lang="en-US" dirty="0"/>
              <a:t>H2: the </a:t>
            </a:r>
            <a:r>
              <a:rPr lang="en-US" i="1" dirty="0"/>
              <a:t>perceived quality</a:t>
            </a:r>
            <a:r>
              <a:rPr lang="en-US" dirty="0"/>
              <a:t> of explanation is higher for contrastive than for full explanations. </a:t>
            </a:r>
          </a:p>
          <a:p>
            <a:pPr>
              <a:lnSpc>
                <a:spcPct val="120000"/>
              </a:lnSpc>
            </a:pPr>
            <a:r>
              <a:rPr lang="en-US" dirty="0"/>
              <a:t>H3: contrastive explanations are more likely to be considered to have the right level of detail.</a:t>
            </a:r>
          </a:p>
          <a:p>
            <a:pPr>
              <a:lnSpc>
                <a:spcPct val="120000"/>
              </a:lnSpc>
            </a:pPr>
            <a:r>
              <a:rPr lang="en-US" dirty="0"/>
              <a:t>H4: contrastive explanations yield higher trust than full explanations. </a:t>
            </a:r>
          </a:p>
          <a:p>
            <a:pPr>
              <a:lnSpc>
                <a:spcPct val="120000"/>
              </a:lnSpc>
            </a:pPr>
            <a:r>
              <a:rPr lang="en-US" dirty="0"/>
              <a:t>H5: contrastive explanations yield higher belief in understanding of the system than full explanations. </a:t>
            </a:r>
          </a:p>
          <a:p>
            <a:pPr>
              <a:lnSpc>
                <a:spcPct val="120000"/>
              </a:lnSpc>
            </a:pPr>
            <a:r>
              <a:rPr lang="en-US" dirty="0"/>
              <a:t>H6: contrastive explanations yield more confidence in the system's correct </a:t>
            </a:r>
            <a:r>
              <a:rPr lang="en-US" dirty="0" err="1"/>
              <a:t>behaviour</a:t>
            </a:r>
            <a:r>
              <a:rPr lang="en-US" dirty="0"/>
              <a:t> than full explanations. </a:t>
            </a:r>
          </a:p>
          <a:p>
            <a:pPr>
              <a:lnSpc>
                <a:spcPct val="120000"/>
              </a:lnSpc>
            </a:pPr>
            <a:r>
              <a:rPr lang="en-US" dirty="0"/>
              <a:t>H7: both types of explanation yield higher trust than no explanation.</a:t>
            </a:r>
          </a:p>
          <a:p>
            <a:pPr>
              <a:lnSpc>
                <a:spcPct val="120000"/>
              </a:lnSpc>
            </a:pPr>
            <a:r>
              <a:rPr lang="en-US" dirty="0"/>
              <a:t>H8: having an explanation (either full or contrastive) yields more confidence in the system’s </a:t>
            </a:r>
            <a:br>
              <a:rPr lang="en-US" dirty="0"/>
            </a:br>
            <a:r>
              <a:rPr lang="en-US" dirty="0"/>
              <a:t>correct </a:t>
            </a:r>
            <a:r>
              <a:rPr lang="en-US" dirty="0" err="1"/>
              <a:t>behaviour</a:t>
            </a:r>
            <a:r>
              <a:rPr lang="en-US" dirty="0"/>
              <a:t> than not having an explanation.</a:t>
            </a:r>
          </a:p>
          <a:p>
            <a:pPr>
              <a:lnSpc>
                <a:spcPct val="120000"/>
              </a:lnSpc>
            </a:pPr>
            <a:r>
              <a:rPr lang="en-US" dirty="0"/>
              <a:t>H9: there is a correlation between trust in technology in general and trust in each of the two systems, but that the strength of the correlation is not high.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FFCB05-0927-CA93-0DEE-6230BF0E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1729"/>
          </a:xfrm>
        </p:spPr>
        <p:txBody>
          <a:bodyPr/>
          <a:lstStyle/>
          <a:p>
            <a:r>
              <a:rPr lang="en-US" dirty="0"/>
              <a:t>We </a:t>
            </a:r>
            <a:r>
              <a:rPr lang="en-US" dirty="0" err="1"/>
              <a:t>hypothesise</a:t>
            </a:r>
            <a:r>
              <a:rPr lang="en-US" dirty="0"/>
              <a:t> that 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374E8-8F53-8027-BF21-049B7EA64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32</a:t>
            </a:fld>
            <a:endParaRPr lang="en-US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742C24C7-E017-C22A-0521-4E85CAB22514}"/>
              </a:ext>
            </a:extLst>
          </p:cNvPr>
          <p:cNvSpPr/>
          <p:nvPr/>
        </p:nvSpPr>
        <p:spPr>
          <a:xfrm>
            <a:off x="420414" y="1376854"/>
            <a:ext cx="417786" cy="123717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281A7890-9EB1-A85F-C687-4D99C6EA6997}"/>
              </a:ext>
            </a:extLst>
          </p:cNvPr>
          <p:cNvSpPr/>
          <p:nvPr/>
        </p:nvSpPr>
        <p:spPr>
          <a:xfrm>
            <a:off x="420414" y="2688484"/>
            <a:ext cx="417786" cy="262055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94E86C-48EB-E9D6-FDC8-4089D07F4C24}"/>
              </a:ext>
            </a:extLst>
          </p:cNvPr>
          <p:cNvSpPr txBox="1"/>
          <p:nvPr/>
        </p:nvSpPr>
        <p:spPr>
          <a:xfrm rot="16200000">
            <a:off x="-371961" y="1996230"/>
            <a:ext cx="1263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preference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0AD5C4-0E0D-7785-3208-E516A400A1E3}"/>
              </a:ext>
            </a:extLst>
          </p:cNvPr>
          <p:cNvSpPr txBox="1"/>
          <p:nvPr/>
        </p:nvSpPr>
        <p:spPr>
          <a:xfrm rot="16200000">
            <a:off x="-495808" y="4202525"/>
            <a:ext cx="1511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effectiveness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E6822C49-E792-BE57-1BD5-613CC4001D3D}"/>
              </a:ext>
            </a:extLst>
          </p:cNvPr>
          <p:cNvSpPr/>
          <p:nvPr/>
        </p:nvSpPr>
        <p:spPr>
          <a:xfrm>
            <a:off x="10857186" y="2680134"/>
            <a:ext cx="315311" cy="1639614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0D7BCC7E-7924-3221-C34A-38EC0FA297A6}"/>
              </a:ext>
            </a:extLst>
          </p:cNvPr>
          <p:cNvSpPr/>
          <p:nvPr/>
        </p:nvSpPr>
        <p:spPr>
          <a:xfrm>
            <a:off x="10822787" y="4439664"/>
            <a:ext cx="315311" cy="930163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381347-4F34-56B2-735E-18E9D84D63C2}"/>
              </a:ext>
            </a:extLst>
          </p:cNvPr>
          <p:cNvSpPr txBox="1"/>
          <p:nvPr/>
        </p:nvSpPr>
        <p:spPr>
          <a:xfrm rot="16200000">
            <a:off x="10721864" y="3265785"/>
            <a:ext cx="1263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Expl</a:t>
            </a:r>
            <a:r>
              <a:rPr lang="en-US" dirty="0"/>
              <a:t>. type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4EAE55-F4E5-B2A2-F6CF-CA87A8B1C721}"/>
              </a:ext>
            </a:extLst>
          </p:cNvPr>
          <p:cNvSpPr txBox="1"/>
          <p:nvPr/>
        </p:nvSpPr>
        <p:spPr>
          <a:xfrm rot="16200000">
            <a:off x="10754554" y="4552625"/>
            <a:ext cx="1263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</a:t>
            </a:r>
            <a:r>
              <a:rPr lang="en-US" dirty="0" err="1"/>
              <a:t>expl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628779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0461E-F58A-B7E1-ED7C-D151340C1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2175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67A4C-2DCD-7F11-49C2-3F5BACB59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7300"/>
            <a:ext cx="10515600" cy="4919663"/>
          </a:xfrm>
        </p:spPr>
        <p:txBody>
          <a:bodyPr>
            <a:noAutofit/>
          </a:bodyPr>
          <a:lstStyle/>
          <a:p>
            <a:r>
              <a:rPr lang="en-US" sz="2400" dirty="0"/>
              <a:t>Used Prolific to recruit gender-balanced sample of </a:t>
            </a:r>
            <a:br>
              <a:rPr lang="en-US" sz="2400" dirty="0"/>
            </a:br>
            <a:r>
              <a:rPr lang="en-US" sz="2400" dirty="0"/>
              <a:t>adults fluent in English</a:t>
            </a:r>
          </a:p>
          <a:p>
            <a:r>
              <a:rPr lang="en-US" sz="2400" dirty="0"/>
              <a:t>Split into three groups (</a:t>
            </a:r>
            <a:r>
              <a:rPr lang="en-US" sz="2400" b="1" dirty="0"/>
              <a:t>X</a:t>
            </a:r>
            <a:r>
              <a:rPr lang="en-US" sz="2400" dirty="0"/>
              <a:t>): full, contrastive, none </a:t>
            </a:r>
          </a:p>
          <a:p>
            <a:r>
              <a:rPr lang="en-US" sz="2400" dirty="0"/>
              <a:t>Survey: (sections repeated: 2 systems, 3 scenarios each)</a:t>
            </a:r>
          </a:p>
          <a:p>
            <a:pPr lvl="1"/>
            <a:r>
              <a:rPr lang="en-US" dirty="0"/>
              <a:t>Technology Trust (</a:t>
            </a:r>
            <a:r>
              <a:rPr lang="en-US" b="1" dirty="0"/>
              <a:t>TT</a:t>
            </a:r>
            <a:r>
              <a:rPr lang="en-US" dirty="0"/>
              <a:t>), </a:t>
            </a:r>
          </a:p>
          <a:p>
            <a:pPr lvl="1"/>
            <a:r>
              <a:rPr lang="en-US" dirty="0"/>
              <a:t>Present System (pancake robot and search-and-rescue)</a:t>
            </a:r>
          </a:p>
          <a:p>
            <a:pPr lvl="2"/>
            <a:r>
              <a:rPr lang="en-US" sz="2400" dirty="0"/>
              <a:t>Present Scenario (including action and explanation </a:t>
            </a:r>
            <a:br>
              <a:rPr lang="en-US" sz="2400" dirty="0"/>
            </a:br>
            <a:r>
              <a:rPr lang="en-US" sz="2400" dirty="0"/>
              <a:t>[except for None group])</a:t>
            </a:r>
          </a:p>
          <a:p>
            <a:pPr lvl="3"/>
            <a:r>
              <a:rPr lang="en-US" sz="2400" dirty="0"/>
              <a:t>Explanation quality (</a:t>
            </a:r>
            <a:r>
              <a:rPr lang="en-US" sz="2400" b="1" dirty="0"/>
              <a:t>Q</a:t>
            </a:r>
            <a:r>
              <a:rPr lang="en-US" sz="2400" dirty="0"/>
              <a:t>), understanding (</a:t>
            </a:r>
            <a:r>
              <a:rPr lang="en-US" sz="2400" b="1" dirty="0"/>
              <a:t>U</a:t>
            </a:r>
            <a:r>
              <a:rPr lang="en-US" sz="2400" dirty="0"/>
              <a:t>) and level of detail (</a:t>
            </a:r>
            <a:r>
              <a:rPr lang="en-US" sz="2400" b="1" dirty="0"/>
              <a:t>LD</a:t>
            </a:r>
            <a:r>
              <a:rPr lang="en-US" sz="2400" dirty="0"/>
              <a:t>)  [skip for None]</a:t>
            </a:r>
          </a:p>
          <a:p>
            <a:pPr lvl="3"/>
            <a:r>
              <a:rPr lang="en-US" sz="2400" dirty="0"/>
              <a:t>Trust (short) and belief in correctness (</a:t>
            </a:r>
            <a:r>
              <a:rPr lang="en-US" sz="2400" b="1" dirty="0"/>
              <a:t>COR</a:t>
            </a:r>
            <a:r>
              <a:rPr lang="en-US" sz="2400" dirty="0"/>
              <a:t>) [for each scenario]</a:t>
            </a:r>
          </a:p>
          <a:p>
            <a:pPr lvl="2"/>
            <a:r>
              <a:rPr lang="en-US" sz="2400" dirty="0"/>
              <a:t>Trust (long) [for each system] </a:t>
            </a:r>
            <a:r>
              <a:rPr lang="en-US" sz="2400" b="1" dirty="0"/>
              <a:t>T</a:t>
            </a:r>
            <a:r>
              <a:rPr lang="en-US" sz="2400" b="1" baseline="-25000" dirty="0"/>
              <a:t>Pan</a:t>
            </a:r>
            <a:r>
              <a:rPr lang="en-US" sz="2400" dirty="0"/>
              <a:t> and </a:t>
            </a:r>
            <a:r>
              <a:rPr lang="en-US" sz="2400" b="1" dirty="0"/>
              <a:t>T</a:t>
            </a:r>
            <a:r>
              <a:rPr lang="en-US" sz="2400" b="1" baseline="-25000" dirty="0"/>
              <a:t>SAR</a:t>
            </a:r>
            <a:r>
              <a:rPr lang="en-US" sz="2400" dirty="0"/>
              <a:t> </a:t>
            </a:r>
          </a:p>
          <a:p>
            <a:pPr lvl="1"/>
            <a:r>
              <a:rPr lang="en-US" dirty="0"/>
              <a:t>Preferred explanation (</a:t>
            </a:r>
            <a:r>
              <a:rPr lang="en-US" b="1" dirty="0"/>
              <a:t>PRE</a:t>
            </a:r>
            <a:r>
              <a:rPr lang="en-US" dirty="0"/>
              <a:t>) for six scenarios</a:t>
            </a:r>
          </a:p>
          <a:p>
            <a:pPr lvl="1"/>
            <a:r>
              <a:rPr lang="en-US" dirty="0"/>
              <a:t>Demographics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0EDD03-07AD-A29C-74AF-608598D39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33</a:t>
            </a:fld>
            <a:endParaRPr lang="en-US"/>
          </a:p>
        </p:txBody>
      </p:sp>
      <p:pic>
        <p:nvPicPr>
          <p:cNvPr id="6" name="Picture 5" descr="A table of numbers and letters&#10;&#10;AI-generated content may be incorrect.">
            <a:extLst>
              <a:ext uri="{FF2B5EF4-FFF2-40B4-BE49-F238E27FC236}">
                <a16:creationId xmlns:a16="http://schemas.microsoft.com/office/drawing/2014/main" id="{B4598493-9CFA-69AE-568A-0A366F128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132" y="136525"/>
            <a:ext cx="2791318" cy="38925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60FAB5-4BD9-7970-0B65-818AF6C6B2AB}"/>
              </a:ext>
            </a:extLst>
          </p:cNvPr>
          <p:cNvSpPr txBox="1"/>
          <p:nvPr/>
        </p:nvSpPr>
        <p:spPr>
          <a:xfrm>
            <a:off x="8991600" y="4029075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X</a:t>
            </a:r>
            <a:r>
              <a:rPr lang="en-US" b="1" baseline="-25000" dirty="0"/>
              <a:t>2</a:t>
            </a:r>
            <a:r>
              <a:rPr lang="en-US" dirty="0"/>
              <a:t> – full &amp; contrastive only</a:t>
            </a:r>
          </a:p>
        </p:txBody>
      </p:sp>
    </p:spTree>
    <p:extLst>
      <p:ext uri="{BB962C8B-B14F-4D97-AF65-F5344CB8AC3E}">
        <p14:creationId xmlns:p14="http://schemas.microsoft.com/office/powerpoint/2010/main" val="31843949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17868-8748-3F6C-0586-4D0C4D09D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334B4-B875-AC1E-7679-86A81728C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161 responses</a:t>
            </a:r>
          </a:p>
          <a:p>
            <a:r>
              <a:rPr lang="en-US" dirty="0"/>
              <a:t>Filtered using attention check questions (12 responses failed both, 18 failed one)</a:t>
            </a:r>
          </a:p>
          <a:p>
            <a:r>
              <a:rPr lang="en-US" dirty="0"/>
              <a:t>Filtered using inconsistent short-long trust responses (27 responses)</a:t>
            </a:r>
          </a:p>
          <a:p>
            <a:r>
              <a:rPr lang="en-US" dirty="0"/>
              <a:t>104 responses </a:t>
            </a:r>
            <a:r>
              <a:rPr lang="en-US" dirty="0" err="1"/>
              <a:t>analysed</a:t>
            </a:r>
            <a:endParaRPr lang="en-US" dirty="0"/>
          </a:p>
          <a:p>
            <a:r>
              <a:rPr lang="en-US" dirty="0"/>
              <a:t>Also checked quick completions</a:t>
            </a:r>
          </a:p>
          <a:p>
            <a:r>
              <a:rPr lang="en-US" dirty="0"/>
              <a:t>Cronbach’s alpha checked, high enough (&gt;0.8)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CA16F-3A03-2C23-912E-8F93D0832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079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E46E0-5FFC-9F6F-207B-B125D68C7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Type Preferences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AAF08-CCE3-84E6-A434-587D00895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H1 contrastive explanations are preferred to full explanations </a:t>
            </a:r>
          </a:p>
          <a:p>
            <a:pPr lvl="1"/>
            <a:r>
              <a:rPr lang="en-US" sz="2800" b="1" dirty="0">
                <a:solidFill>
                  <a:srgbClr val="00B050"/>
                </a:solidFill>
              </a:rPr>
              <a:t>Partially confirmed</a:t>
            </a:r>
            <a:r>
              <a:rPr lang="en-US" sz="2800" dirty="0"/>
              <a:t>: scenarios 1-4 show difference, 1&amp;2 prefer contrastive, 3&amp;4 prefer full explanations  </a:t>
            </a:r>
          </a:p>
          <a:p>
            <a:r>
              <a:rPr lang="en-US" dirty="0"/>
              <a:t>H2: the </a:t>
            </a:r>
            <a:r>
              <a:rPr lang="en-US" i="1" dirty="0"/>
              <a:t>perceived quality</a:t>
            </a:r>
            <a:r>
              <a:rPr lang="en-US" dirty="0"/>
              <a:t> of explanation is higher for contrastive than for full explanations. </a:t>
            </a:r>
          </a:p>
          <a:p>
            <a:pPr lvl="1"/>
            <a:r>
              <a:rPr lang="en-US" sz="2800" b="1" dirty="0">
                <a:solidFill>
                  <a:srgbClr val="FF0000"/>
                </a:solidFill>
              </a:rPr>
              <a:t>Not confirmed</a:t>
            </a:r>
            <a:r>
              <a:rPr lang="en-US" sz="2800" dirty="0"/>
              <a:t>: no significant difference </a:t>
            </a:r>
          </a:p>
          <a:p>
            <a:r>
              <a:rPr lang="en-US" dirty="0"/>
              <a:t>H3: contrastive explanations are more likely to be considered to have the right level of detail.</a:t>
            </a:r>
          </a:p>
          <a:p>
            <a:pPr lvl="1"/>
            <a:r>
              <a:rPr lang="en-US" sz="2800" b="1" dirty="0">
                <a:solidFill>
                  <a:srgbClr val="FF0000"/>
                </a:solidFill>
              </a:rPr>
              <a:t>Not confirmed</a:t>
            </a:r>
            <a:r>
              <a:rPr lang="en-US" sz="2800" dirty="0"/>
              <a:t>: no significant difference </a:t>
            </a:r>
          </a:p>
          <a:p>
            <a:pPr lvl="1"/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A4CFCD-92FD-ABC1-5F7A-C426D6F9A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1562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88224E-9305-C428-3D23-1B87A95EC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A638-96C4-084E-1BE2-684F4B948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Type Effectiveness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6F285-ACA2-59F3-7585-E80E106BF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H4: contrastive explanations yield higher trust than full explanations. </a:t>
            </a:r>
          </a:p>
          <a:p>
            <a:pPr lvl="1"/>
            <a:r>
              <a:rPr lang="en-US" sz="2800" b="1" dirty="0">
                <a:solidFill>
                  <a:srgbClr val="00B050"/>
                </a:solidFill>
              </a:rPr>
              <a:t>Confirmed</a:t>
            </a:r>
            <a:r>
              <a:rPr lang="en-US" sz="2800" dirty="0"/>
              <a:t>: median trust for contrastive 3.5 (pancake) &amp; 3.67 (SAR) vs. full explanation 3.0 (pancake) &amp; 3.17 (SAR) </a:t>
            </a:r>
          </a:p>
          <a:p>
            <a:r>
              <a:rPr lang="en-US" dirty="0"/>
              <a:t>H5: contrastive explanations yield higher belief in understanding of the system than full explanations. </a:t>
            </a:r>
          </a:p>
          <a:p>
            <a:pPr lvl="1"/>
            <a:r>
              <a:rPr lang="en-US" sz="2800" b="1" dirty="0">
                <a:solidFill>
                  <a:srgbClr val="00B050"/>
                </a:solidFill>
              </a:rPr>
              <a:t>Confirmed</a:t>
            </a:r>
            <a:r>
              <a:rPr lang="en-US" sz="2800" dirty="0"/>
              <a:t>, but only for scenario 2 (mean 3.676 vs. 4.225 for contrastive)</a:t>
            </a:r>
          </a:p>
          <a:p>
            <a:r>
              <a:rPr lang="en-US" dirty="0"/>
              <a:t>H6: contrastive explanations yield more confidence in the system's correct </a:t>
            </a:r>
            <a:r>
              <a:rPr lang="en-US" dirty="0" err="1"/>
              <a:t>behaviour</a:t>
            </a:r>
            <a:r>
              <a:rPr lang="en-US" dirty="0"/>
              <a:t> than full explanations. </a:t>
            </a:r>
          </a:p>
          <a:p>
            <a:pPr lvl="1"/>
            <a:r>
              <a:rPr lang="en-US" sz="2800" b="1" dirty="0">
                <a:solidFill>
                  <a:srgbClr val="00B050"/>
                </a:solidFill>
              </a:rPr>
              <a:t>Confirmed</a:t>
            </a:r>
            <a:r>
              <a:rPr lang="en-US" sz="2800" dirty="0"/>
              <a:t>, but only for scenarios 1&amp;2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1D059-DEEC-D927-31E1-EE33FCC68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293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6BF4A0-9835-1A76-A61F-74F2D6AF8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A9D67-7FD4-89FD-7CF0-4DB389E98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of not having explanations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6629B-20AD-7569-1F99-6D294DA45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H7: both types of explanation yield higher trust than no explanation.</a:t>
            </a:r>
          </a:p>
          <a:p>
            <a:pPr lvl="1"/>
            <a:r>
              <a:rPr lang="en-US" sz="2800" b="1" dirty="0">
                <a:solidFill>
                  <a:srgbClr val="FF0000"/>
                </a:solidFill>
              </a:rPr>
              <a:t>Not confirmed</a:t>
            </a:r>
            <a:r>
              <a:rPr lang="en-US" sz="2800" dirty="0"/>
              <a:t>: no significant difference (however, median was higher for no explanation!)</a:t>
            </a:r>
          </a:p>
          <a:p>
            <a:r>
              <a:rPr lang="en-US" dirty="0"/>
              <a:t>H8: having an explanation (either full or contrastive) yields more confidence in the system's correct </a:t>
            </a:r>
            <a:r>
              <a:rPr lang="en-US" dirty="0" err="1"/>
              <a:t>behaviour</a:t>
            </a:r>
            <a:r>
              <a:rPr lang="en-US" dirty="0"/>
              <a:t> than not having an explanation.</a:t>
            </a:r>
          </a:p>
          <a:p>
            <a:pPr lvl="1"/>
            <a:r>
              <a:rPr lang="en-US" sz="2800" b="1" dirty="0">
                <a:solidFill>
                  <a:srgbClr val="FF0000"/>
                </a:solidFill>
              </a:rPr>
              <a:t>Not confirmed</a:t>
            </a:r>
            <a:r>
              <a:rPr lang="en-US" sz="2800" dirty="0"/>
              <a:t>: significant difference for scenarios 3&amp;4 with lower score for full than no explanation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BA2B36-4684-AE5B-952A-D8528FAD3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8283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D4150E-F662-4AC1-5C8B-8B138AE88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FA188-C150-692C-3D59-AA56D0B50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525"/>
            <a:ext cx="10515600" cy="917575"/>
          </a:xfrm>
        </p:spPr>
        <p:txBody>
          <a:bodyPr/>
          <a:lstStyle/>
          <a:p>
            <a:r>
              <a:rPr lang="en-US" dirty="0"/>
              <a:t>Trust vs. Trust in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4B2CA-9FCC-3C57-A064-38AAC259D4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5700"/>
            <a:ext cx="10515600" cy="4983163"/>
          </a:xfrm>
        </p:spPr>
        <p:txBody>
          <a:bodyPr>
            <a:normAutofit/>
          </a:bodyPr>
          <a:lstStyle/>
          <a:p>
            <a:r>
              <a:rPr lang="en-US" dirty="0"/>
              <a:t>H9: there is a correlation between trust in technology in general and trust in each of the two systems, but that the strength of the correlation is not high. </a:t>
            </a:r>
          </a:p>
          <a:p>
            <a:pPr lvl="1"/>
            <a:r>
              <a:rPr lang="en-US" sz="2800" b="1" dirty="0">
                <a:solidFill>
                  <a:srgbClr val="00B050"/>
                </a:solidFill>
              </a:rPr>
              <a:t>Confirmed</a:t>
            </a:r>
            <a:r>
              <a:rPr lang="en-US" sz="2800" dirty="0"/>
              <a:t>: highly significant (p&lt;&lt;0.01) but moderate strength ⍴=0.52 (pancake) &amp; 0.38 (SAR)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C89AA7-24EF-8E9D-187F-33FD2EBD9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38</a:t>
            </a:fld>
            <a:endParaRPr lang="en-US"/>
          </a:p>
        </p:txBody>
      </p:sp>
      <p:pic>
        <p:nvPicPr>
          <p:cNvPr id="6" name="Picture 5" descr="A graph of a line and a line&#10;&#10;AI-generated content may be incorrect.">
            <a:extLst>
              <a:ext uri="{FF2B5EF4-FFF2-40B4-BE49-F238E27FC236}">
                <a16:creationId xmlns:a16="http://schemas.microsoft.com/office/drawing/2014/main" id="{DD6E5B9A-A743-BC8A-E002-B8B24A670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296" y="3165038"/>
            <a:ext cx="7525407" cy="3692962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665593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CD238-4330-B0A4-6E33-6B52F89CC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DA643-B129-F32B-0E42-A7508C041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4727"/>
            <a:ext cx="9663545" cy="5038148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Difference between preference and effectiveness (cf. Amitai </a:t>
            </a:r>
            <a:r>
              <a:rPr lang="en-US" i="1" dirty="0"/>
              <a:t>et al</a:t>
            </a:r>
            <a:r>
              <a:rPr lang="en-US" dirty="0"/>
              <a:t>): contrastive not consistently preferred, but did give higher trust</a:t>
            </a:r>
          </a:p>
          <a:p>
            <a:pPr>
              <a:lnSpc>
                <a:spcPct val="120000"/>
              </a:lnSpc>
            </a:pPr>
            <a:r>
              <a:rPr lang="en-US" dirty="0"/>
              <a:t>For some scenarios providing full explanations reduced trust (compared with no explanation). Kaptein </a:t>
            </a:r>
            <a:r>
              <a:rPr lang="en-US" i="1" dirty="0"/>
              <a:t>et al</a:t>
            </a:r>
            <a:r>
              <a:rPr lang="en-US" dirty="0"/>
              <a:t> also found counter-intuitive results (recommendation explanations resulted in participants being </a:t>
            </a:r>
            <a:r>
              <a:rPr lang="en-US" i="1" dirty="0"/>
              <a:t>less likely </a:t>
            </a:r>
            <a:r>
              <a:rPr lang="en-US" dirty="0"/>
              <a:t>to follow them)</a:t>
            </a:r>
          </a:p>
          <a:p>
            <a:pPr>
              <a:lnSpc>
                <a:spcPct val="120000"/>
              </a:lnSpc>
            </a:pPr>
            <a:r>
              <a:rPr lang="en-US" dirty="0"/>
              <a:t>Human decision-making is complex!  Speculation: too-long explanations might reduce system trust?</a:t>
            </a:r>
          </a:p>
          <a:p>
            <a:pPr>
              <a:lnSpc>
                <a:spcPct val="120000"/>
              </a:lnSpc>
            </a:pPr>
            <a:r>
              <a:rPr lang="en-US" dirty="0"/>
              <a:t>Scenario dependent results consistent with prior work (Harbers </a:t>
            </a:r>
            <a:r>
              <a:rPr lang="en-US" i="1" dirty="0"/>
              <a:t>et al</a:t>
            </a:r>
            <a:r>
              <a:rPr lang="en-US" dirty="0"/>
              <a:t>)</a:t>
            </a:r>
          </a:p>
          <a:p>
            <a:pPr>
              <a:lnSpc>
                <a:spcPct val="120000"/>
              </a:lnSpc>
            </a:pPr>
            <a:r>
              <a:rPr lang="en-US" dirty="0"/>
              <a:t>Possible issue with foil mismatch …</a:t>
            </a:r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F246C-E3AE-026C-4B45-154B76ADC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39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B02B95-2BFD-888E-A6E9-43A80BB28B50}"/>
              </a:ext>
            </a:extLst>
          </p:cNvPr>
          <p:cNvSpPr txBox="1"/>
          <p:nvPr/>
        </p:nvSpPr>
        <p:spPr>
          <a:xfrm>
            <a:off x="10238509" y="474345"/>
            <a:ext cx="1676399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Y. Amitai, Y. Septon, and O. Amir. </a:t>
            </a:r>
            <a:r>
              <a:rPr lang="en-US" sz="900" i="1" dirty="0"/>
              <a:t>Explaining reinforcement learning agents through counterfactual action outcomes</a:t>
            </a:r>
            <a:r>
              <a:rPr lang="en-US" sz="900" dirty="0"/>
              <a:t>. AAAI, 2024. doi:10.1609/AAAI.V38I9.28863</a:t>
            </a:r>
          </a:p>
          <a:p>
            <a:endParaRPr lang="en-US" sz="900" dirty="0"/>
          </a:p>
          <a:p>
            <a:r>
              <a:rPr lang="en-US" sz="900" dirty="0"/>
              <a:t>M. Harbers. </a:t>
            </a:r>
            <a:r>
              <a:rPr lang="en-US" sz="900" i="1" dirty="0"/>
              <a:t>Explaining Agent Behavior in Virtual Training</a:t>
            </a:r>
            <a:r>
              <a:rPr lang="en-US" sz="900" dirty="0"/>
              <a:t>. SIKS dissertation series no. 2011-35, SIKS (Dutch Research School for Information and Knowledge Systems), 2011.</a:t>
            </a:r>
          </a:p>
          <a:p>
            <a:endParaRPr lang="en-US" sz="900" dirty="0"/>
          </a:p>
          <a:p>
            <a:r>
              <a:rPr lang="en-US" sz="900" dirty="0"/>
              <a:t>Harbers, K. van den Bosch, and J. C. Meyer. </a:t>
            </a:r>
            <a:r>
              <a:rPr lang="en-US" sz="900" i="1" dirty="0"/>
              <a:t>Design and evaluation of explainable BDI agents</a:t>
            </a:r>
            <a:r>
              <a:rPr lang="en-US" sz="900" dirty="0"/>
              <a:t>. IAT, 2010. doi:10.1109/WI-IAT.2010.115</a:t>
            </a:r>
          </a:p>
          <a:p>
            <a:endParaRPr lang="en-US" sz="900" dirty="0"/>
          </a:p>
          <a:p>
            <a:r>
              <a:rPr lang="en-US" sz="900" dirty="0"/>
              <a:t>F. Kaptein, J. </a:t>
            </a:r>
            <a:r>
              <a:rPr lang="en-US" sz="900" dirty="0" err="1"/>
              <a:t>Broekens</a:t>
            </a:r>
            <a:r>
              <a:rPr lang="en-US" sz="900" dirty="0"/>
              <a:t>, K. V. </a:t>
            </a:r>
            <a:r>
              <a:rPr lang="en-US" sz="900" dirty="0" err="1"/>
              <a:t>Hindriks</a:t>
            </a:r>
            <a:r>
              <a:rPr lang="en-US" sz="900" dirty="0"/>
              <a:t>, and M. A. </a:t>
            </a:r>
            <a:r>
              <a:rPr lang="en-US" sz="900" dirty="0" err="1"/>
              <a:t>Neerincx</a:t>
            </a:r>
            <a:r>
              <a:rPr lang="en-US" sz="900" dirty="0"/>
              <a:t>. </a:t>
            </a:r>
            <a:r>
              <a:rPr lang="en-US" sz="900" i="1" dirty="0" err="1"/>
              <a:t>Personalised</a:t>
            </a:r>
            <a:r>
              <a:rPr lang="en-US" sz="900" i="1" dirty="0"/>
              <a:t> self-explanation by robots: The role of goals versus beliefs in robot-action explanation for children and adults</a:t>
            </a:r>
            <a:r>
              <a:rPr lang="en-US" sz="900" dirty="0"/>
              <a:t>. Ro-MAN, 2017. doi:10.1109/ROMAN.2017.</a:t>
            </a:r>
          </a:p>
          <a:p>
            <a:endParaRPr lang="en-US" sz="900" dirty="0"/>
          </a:p>
          <a:p>
            <a:r>
              <a:rPr lang="en-US" sz="900" dirty="0"/>
              <a:t>F. Kaptein, J. </a:t>
            </a:r>
            <a:r>
              <a:rPr lang="en-US" sz="900" dirty="0" err="1"/>
              <a:t>Broekens</a:t>
            </a:r>
            <a:r>
              <a:rPr lang="en-US" sz="900" dirty="0"/>
              <a:t>, K. V. </a:t>
            </a:r>
            <a:r>
              <a:rPr lang="en-US" sz="900" dirty="0" err="1"/>
              <a:t>Hindriks</a:t>
            </a:r>
            <a:r>
              <a:rPr lang="en-US" sz="900" dirty="0"/>
              <a:t>, and M. A. </a:t>
            </a:r>
            <a:r>
              <a:rPr lang="en-US" sz="900" dirty="0" err="1"/>
              <a:t>Neerincx</a:t>
            </a:r>
            <a:r>
              <a:rPr lang="en-US" sz="900" dirty="0"/>
              <a:t>. </a:t>
            </a:r>
            <a:r>
              <a:rPr lang="en-US" sz="900" i="1" dirty="0"/>
              <a:t>Evaluating cognitive and affective intelligent agent explanations in a long-term health-support application for children with type 1 diabetes</a:t>
            </a:r>
            <a:r>
              <a:rPr lang="en-US" sz="900" dirty="0"/>
              <a:t>. ACII, 2019. doi:10.1109/ACII.2019.8925526.</a:t>
            </a:r>
          </a:p>
        </p:txBody>
      </p:sp>
    </p:spTree>
    <p:extLst>
      <p:ext uri="{BB962C8B-B14F-4D97-AF65-F5344CB8AC3E}">
        <p14:creationId xmlns:p14="http://schemas.microsoft.com/office/powerpoint/2010/main" val="253762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6F604-1F19-A210-C8CA-C5FE7E9702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/>
              <a:t>Partnering with AI: the case of digital productivity assistants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CC5AA-2FFC-55CD-F26A-8EC9E1622E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JRSNZ, 2023, joint work with Jocelyn Cranefield, Yi-</a:t>
            </a:r>
            <a:r>
              <a:rPr lang="en-US" dirty="0" err="1"/>
              <a:t>Te</a:t>
            </a:r>
            <a:r>
              <a:rPr lang="en-US" dirty="0"/>
              <a:t> Chiu, Yevgeniya Li, Cathal Doyle &amp; Alex Richter </a:t>
            </a:r>
          </a:p>
          <a:p>
            <a:endParaRPr lang="en-US" dirty="0"/>
          </a:p>
          <a:p>
            <a:r>
              <a:rPr lang="en-US" i="1" dirty="0" err="1"/>
              <a:t>doi</a:t>
            </a:r>
            <a:r>
              <a:rPr lang="en-US" i="1" dirty="0"/>
              <a:t>: 10.1080/03036758.2022.2114507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C5F819-A178-C630-1E1C-8CAF25DEA243}"/>
              </a:ext>
            </a:extLst>
          </p:cNvPr>
          <p:cNvSpPr txBox="1"/>
          <p:nvPr/>
        </p:nvSpPr>
        <p:spPr>
          <a:xfrm>
            <a:off x="311727" y="5588583"/>
            <a:ext cx="115685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Journal of the Royal Society of New Zealand, 53:1, 95-118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Also: Michael Winikoff, Jocelyn Cranefield, Jane Li, Alexander Richter, and Cathal Doyle. The Advent of Digital Productivity Assistants: The Case of Microsoft MyAnalytics,  HICSS 2021.</a:t>
            </a:r>
          </a:p>
        </p:txBody>
      </p:sp>
    </p:spTree>
    <p:extLst>
      <p:ext uri="{BB962C8B-B14F-4D97-AF65-F5344CB8AC3E}">
        <p14:creationId xmlns:p14="http://schemas.microsoft.com/office/powerpoint/2010/main" val="10743649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979F8-BFA8-FCB1-81A4-F0821E721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62FDD-0645-F585-3830-D63AFE77C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Important to ensure foil matches user’s expectations – ask user</a:t>
            </a:r>
          </a:p>
          <a:p>
            <a:pPr>
              <a:lnSpc>
                <a:spcPct val="100000"/>
              </a:lnSpc>
            </a:pPr>
            <a:r>
              <a:rPr lang="en-US" dirty="0"/>
              <a:t>Providing explanations is not risk-free – poor quality or too-long explanations can </a:t>
            </a:r>
            <a:r>
              <a:rPr lang="en-US" i="1" dirty="0"/>
              <a:t>reduce</a:t>
            </a:r>
            <a:r>
              <a:rPr lang="en-US" dirty="0"/>
              <a:t> trust </a:t>
            </a:r>
          </a:p>
          <a:p>
            <a:pPr>
              <a:lnSpc>
                <a:spcPct val="100000"/>
              </a:lnSpc>
            </a:pPr>
            <a:r>
              <a:rPr lang="en-US" dirty="0"/>
              <a:t>Human </a:t>
            </a:r>
            <a:r>
              <a:rPr lang="en-US" dirty="0" err="1"/>
              <a:t>behaviour</a:t>
            </a:r>
            <a:r>
              <a:rPr lang="en-US" dirty="0"/>
              <a:t> is complex. Need to iteratively guide development &amp; deployment with (careful) user 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2C1B7-C03C-F85C-DFCB-563BDBF5B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049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53F70-C16C-5960-3D80-F2B1C05FD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FFD1D-B2E0-5577-DDCB-842078BFF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Making explanations interactive </a:t>
            </a:r>
          </a:p>
          <a:p>
            <a:r>
              <a:rPr lang="en-US" dirty="0"/>
              <a:t>Adding </a:t>
            </a:r>
            <a:r>
              <a:rPr lang="en-US" i="1" dirty="0"/>
              <a:t>hypothetical</a:t>
            </a:r>
            <a:r>
              <a:rPr lang="en-US" dirty="0"/>
              <a:t> explanations (What if? How to be? How to still be?)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Extending to non-BDI agents (cf. Gimenez-Abalos </a:t>
            </a:r>
            <a:r>
              <a:rPr lang="en-US" i="1" dirty="0"/>
              <a:t>et al </a:t>
            </a:r>
            <a:r>
              <a:rPr lang="en-US" dirty="0"/>
              <a:t>policy graph work for “Why?”)</a:t>
            </a:r>
          </a:p>
          <a:p>
            <a:r>
              <a:rPr lang="en-US" dirty="0"/>
              <a:t>Further evaluation (more scenarios, systems)</a:t>
            </a:r>
          </a:p>
          <a:p>
            <a:pPr lvl="1"/>
            <a:r>
              <a:rPr lang="en-US" sz="2800" dirty="0"/>
              <a:t>One approach for handling foil mismatch: ask what system should do and then use that as the foil … but low trust …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A85FA7-B50A-5987-EDBA-469D70210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44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5E066-938B-0761-9CB0-F801C3FC0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8E9CF-E686-166A-5305-4FDA7765C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tools sometimes need to be viewed as </a:t>
            </a:r>
            <a:r>
              <a:rPr lang="en-US" i="1" dirty="0"/>
              <a:t>partners</a:t>
            </a:r>
          </a:p>
          <a:p>
            <a:r>
              <a:rPr lang="en-US" dirty="0"/>
              <a:t>Explanation is important for transparency and trust</a:t>
            </a:r>
          </a:p>
          <a:p>
            <a:r>
              <a:rPr lang="en-US" dirty="0"/>
              <a:t>Explanation can be arguably motivated under existing laws</a:t>
            </a:r>
          </a:p>
          <a:p>
            <a:r>
              <a:rPr lang="en-US" dirty="0"/>
              <a:t>A </a:t>
            </a:r>
            <a:r>
              <a:rPr lang="en-US" i="1" dirty="0"/>
              <a:t>scoresheet</a:t>
            </a:r>
            <a:r>
              <a:rPr lang="en-US" dirty="0"/>
              <a:t> can be used to succinctly describe the explanatory capabilities of a system</a:t>
            </a:r>
          </a:p>
          <a:p>
            <a:r>
              <a:rPr lang="en-US" dirty="0"/>
              <a:t>Providing effective explanations can be tricky </a:t>
            </a:r>
          </a:p>
        </p:txBody>
      </p:sp>
    </p:spTree>
    <p:extLst>
      <p:ext uri="{BB962C8B-B14F-4D97-AF65-F5344CB8AC3E}">
        <p14:creationId xmlns:p14="http://schemas.microsoft.com/office/powerpoint/2010/main" val="33312151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31CCAE5C-63A6-4D7B-9260-93CFE535F290-L0-001.jpeg" descr="31CCAE5C-63A6-4D7B-9260-93CFE535F290-L0-001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264" y="0"/>
            <a:ext cx="10467472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31CCAE5C-63A6-4D7B-9260-93CFE535F290-L0-001.jpeg" descr="31CCAE5C-63A6-4D7B-9260-93CFE535F290-L0-001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264" y="0"/>
            <a:ext cx="10467472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69A9AD-9C25-9045-92EE-6BC4EB0F127E}"/>
              </a:ext>
            </a:extLst>
          </p:cNvPr>
          <p:cNvSpPr txBox="1"/>
          <p:nvPr/>
        </p:nvSpPr>
        <p:spPr>
          <a:xfrm>
            <a:off x="1014664" y="336744"/>
            <a:ext cx="5081336" cy="1200329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hlinkClick r:id="rId3"/>
              </a:rPr>
              <a:t>https://youtu.be/ESNDtH6suUo</a:t>
            </a:r>
            <a:r>
              <a:rPr lang="en-US" sz="2400" dirty="0"/>
              <a:t> </a:t>
            </a:r>
          </a:p>
          <a:p>
            <a:endParaRPr lang="en-US" sz="2400" dirty="0"/>
          </a:p>
          <a:p>
            <a:r>
              <a:rPr lang="en-US" sz="2400" dirty="0">
                <a:hlinkClick r:id="rId4"/>
              </a:rPr>
              <a:t>https://youtu.be/mxhcQgvBD2Y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472040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025D6-5451-C156-87B4-DE8F1C25C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6CC7A-CDC2-4E90-92ED-2455ED841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Gender: 50 Male, 54 Female.</a:t>
            </a:r>
          </a:p>
          <a:p>
            <a:r>
              <a:rPr lang="en-US" dirty="0"/>
              <a:t>Age:  23 participants were aged 18-24, 49 were aged 25-34, 15 (35-44), 10 (45-54), 5 (55-64), 2 (65-74),  0 (75+).</a:t>
            </a:r>
          </a:p>
          <a:p>
            <a:r>
              <a:rPr lang="en-US" dirty="0"/>
              <a:t>Education:  22 (completed high school), 56 (completed undergrad degree),  23 (Masters), 2 (PhD), 1 (declined to answer).</a:t>
            </a:r>
          </a:p>
          <a:p>
            <a:r>
              <a:rPr lang="en-US" dirty="0"/>
              <a:t>Ethnicity: 40 (African), 36 (European), 8 (North American), 7 (South American),  5 (Asian),  3 (Other), 2 (Australian), 2 (declined), 1 (New Zealander). </a:t>
            </a:r>
          </a:p>
          <a:p>
            <a:r>
              <a:rPr lang="en-US" dirty="0"/>
              <a:t>Programming experience: 38 (None), 28 (hobby), 12 (studied at high school), 12 (currently studying degree), 10 (completed degree), 4 (other).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BB41E1-714D-7D6F-2BE1-FE651B4D8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928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1757A-F371-D33E-E025-DFC1D8266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Results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2ECE93-360B-1017-0A2D-9AF45E8A7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0185-544A-AF47-866C-FBFB76086C09}" type="slidenum">
              <a:rPr lang="en-US" smtClean="0"/>
              <a:t>46</a:t>
            </a:fld>
            <a:endParaRPr lang="en-US"/>
          </a:p>
        </p:txBody>
      </p:sp>
      <p:pic>
        <p:nvPicPr>
          <p:cNvPr id="5" name="Picture 4" descr="A table with text and green ticks&#10;&#10;AI-generated content may be incorrect.">
            <a:extLst>
              <a:ext uri="{FF2B5EF4-FFF2-40B4-BE49-F238E27FC236}">
                <a16:creationId xmlns:a16="http://schemas.microsoft.com/office/drawing/2014/main" id="{CDC9C1BE-FDD3-08D9-E528-8C6CA7055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412" y="1325563"/>
            <a:ext cx="10223175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093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4D338-D976-9147-51A7-4F3F16C0F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92727"/>
            <a:ext cx="10515600" cy="5484236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b="1" dirty="0"/>
              <a:t>Aim</a:t>
            </a:r>
            <a:r>
              <a:rPr lang="en-US" dirty="0"/>
              <a:t>: Understand human-AI relationship in practice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/>
              <a:t>Context</a:t>
            </a:r>
            <a:r>
              <a:rPr lang="en-US" dirty="0"/>
              <a:t>: productivity and well-being at work: Digital Productivity Assistant (DPA)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/>
              <a:t>Research Questions</a:t>
            </a:r>
            <a:r>
              <a:rPr lang="en-US" dirty="0"/>
              <a:t>: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</a:t>
            </a:r>
            <a:r>
              <a:rPr lang="en-US" i="1" dirty="0"/>
              <a:t>opportunities</a:t>
            </a:r>
            <a:r>
              <a:rPr lang="en-US" dirty="0"/>
              <a:t> do DPA’s offer to improve productivity &amp; wellbeing?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What </a:t>
            </a:r>
            <a:r>
              <a:rPr lang="en-US" i="1" dirty="0"/>
              <a:t>barriers</a:t>
            </a:r>
            <a:r>
              <a:rPr lang="en-US" dirty="0"/>
              <a:t> are experienced?</a:t>
            </a:r>
          </a:p>
        </p:txBody>
      </p:sp>
    </p:spTree>
    <p:extLst>
      <p:ext uri="{BB962C8B-B14F-4D97-AF65-F5344CB8AC3E}">
        <p14:creationId xmlns:p14="http://schemas.microsoft.com/office/powerpoint/2010/main" val="1572726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FEB1A-A2BA-E65B-6703-B47CBC3DB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Productivity Assistant (DPA)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1396B-B2B3-0F5A-D108-2CA90DDBE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Use personal </a:t>
            </a:r>
            <a:r>
              <a:rPr lang="en-US" b="1" dirty="0"/>
              <a:t>workplace data </a:t>
            </a:r>
            <a:r>
              <a:rPr lang="en-US" dirty="0"/>
              <a:t>to provide </a:t>
            </a:r>
            <a:r>
              <a:rPr lang="en-US" b="1" dirty="0"/>
              <a:t>insight</a:t>
            </a:r>
            <a:r>
              <a:rPr lang="en-US" dirty="0"/>
              <a:t> and </a:t>
            </a:r>
            <a:r>
              <a:rPr lang="en-US" b="1" dirty="0"/>
              <a:t>persuasion</a:t>
            </a:r>
            <a:r>
              <a:rPr lang="en-US" dirty="0"/>
              <a:t> to help workers improve their productivity and wellbeing.</a:t>
            </a:r>
          </a:p>
          <a:p>
            <a:pPr>
              <a:lnSpc>
                <a:spcPct val="100000"/>
              </a:lnSpc>
            </a:pPr>
            <a:r>
              <a:rPr lang="en-US" dirty="0"/>
              <a:t>Example: Microsoft MyAnalytics (MMA) </a:t>
            </a:r>
            <a:r>
              <a:rPr lang="en-US" sz="1800" dirty="0"/>
              <a:t>(since renamed Viva Insights)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 b="1" dirty="0"/>
              <a:t>Data</a:t>
            </a:r>
            <a:r>
              <a:rPr lang="en-US" dirty="0"/>
              <a:t>: email, chats, calendar details, activity, etc.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 dirty="0"/>
              <a:t>Provide </a:t>
            </a:r>
            <a:r>
              <a:rPr lang="en-US" b="1" dirty="0"/>
              <a:t>overview of behavior</a:t>
            </a:r>
            <a:r>
              <a:rPr lang="en-US" dirty="0"/>
              <a:t>, and </a:t>
            </a:r>
            <a:r>
              <a:rPr lang="en-US" b="1" dirty="0"/>
              <a:t>actionable advice </a:t>
            </a:r>
            <a:r>
              <a:rPr lang="en-US" dirty="0"/>
              <a:t>(“AI-powered suggestions”)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 dirty="0"/>
              <a:t>Persuasion: e.g. rhetorical questions (“do you have enough uninterrupted time …”), normative suggestions (report on how any meeting invites sent less than 24 hours before meeting)</a:t>
            </a:r>
          </a:p>
        </p:txBody>
      </p:sp>
    </p:spTree>
    <p:extLst>
      <p:ext uri="{BB962C8B-B14F-4D97-AF65-F5344CB8AC3E}">
        <p14:creationId xmlns:p14="http://schemas.microsoft.com/office/powerpoint/2010/main" val="2349137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3644CF04-865B-9741-9018-5789060BC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4" y="15639"/>
            <a:ext cx="11859491" cy="6826722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377CE8C-A97C-C64F-8A37-88FA553CAE38}"/>
              </a:ext>
            </a:extLst>
          </p:cNvPr>
          <p:cNvSpPr/>
          <p:nvPr/>
        </p:nvSpPr>
        <p:spPr>
          <a:xfrm>
            <a:off x="1025238" y="4982725"/>
            <a:ext cx="1279003" cy="775504"/>
          </a:xfrm>
          <a:prstGeom prst="round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20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4BCCC6-877D-2540-881A-45E8FFE9D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55" y="0"/>
            <a:ext cx="11699489" cy="6858000"/>
          </a:xfrm>
          <a:prstGeom prst="rect">
            <a:avLst/>
          </a:prstGeom>
        </p:spPr>
      </p:pic>
      <p:pic>
        <p:nvPicPr>
          <p:cNvPr id="2" name="Picture 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FF208B0-D78A-EE23-3652-A336C867F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5829" y="3429000"/>
            <a:ext cx="3757591" cy="26115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4940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F505A-3BC0-7EE1-5CDD-42331BB1C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BE375-777F-EFE3-75AD-559421CB0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Data set 2: in-depth interviews with 28 workers in 3 </a:t>
            </a:r>
            <a:r>
              <a:rPr lang="en-US" dirty="0" err="1"/>
              <a:t>organisations</a:t>
            </a:r>
            <a:r>
              <a:rPr lang="en-US" dirty="0"/>
              <a:t> (12 academics, 4 academic support, 12 IT professionals)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Explore general approach to self-regulation of time at work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Explore their understanding of Microsoft MyAnalytics and its value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Asking for comment on the most recent report from MyAnalytics</a:t>
            </a:r>
          </a:p>
          <a:p>
            <a:pPr>
              <a:lnSpc>
                <a:spcPct val="100000"/>
              </a:lnSpc>
            </a:pPr>
            <a:r>
              <a:rPr lang="en-US" dirty="0"/>
              <a:t>Data </a:t>
            </a:r>
            <a:r>
              <a:rPr lang="en-US" dirty="0" err="1"/>
              <a:t>analysed</a:t>
            </a:r>
            <a:r>
              <a:rPr lang="en-US" dirty="0"/>
              <a:t> iteratively, inductively to develop themes</a:t>
            </a:r>
          </a:p>
          <a:p>
            <a:pPr>
              <a:lnSpc>
                <a:spcPct val="100000"/>
              </a:lnSpc>
            </a:pPr>
            <a:r>
              <a:rPr lang="en-US" dirty="0"/>
              <a:t>Also (first) reviewed own use of MyAnalytics to build understanding of its functionality and user interaction</a:t>
            </a:r>
          </a:p>
        </p:txBody>
      </p:sp>
    </p:spTree>
    <p:extLst>
      <p:ext uri="{BB962C8B-B14F-4D97-AF65-F5344CB8AC3E}">
        <p14:creationId xmlns:p14="http://schemas.microsoft.com/office/powerpoint/2010/main" val="3741034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3162</Words>
  <Application>Microsoft Macintosh PowerPoint</Application>
  <PresentationFormat>Widescreen</PresentationFormat>
  <Paragraphs>282</Paragraphs>
  <Slides>46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Aptos</vt:lpstr>
      <vt:lpstr>Arial</vt:lpstr>
      <vt:lpstr>Cambria</vt:lpstr>
      <vt:lpstr>Georgia</vt:lpstr>
      <vt:lpstr>System Font Regular</vt:lpstr>
      <vt:lpstr>Times</vt:lpstr>
      <vt:lpstr>Office Theme</vt:lpstr>
      <vt:lpstr>Partnering with Explainable AI</vt:lpstr>
      <vt:lpstr>Introductions …</vt:lpstr>
      <vt:lpstr>Agenda: briefly cover four papers …</vt:lpstr>
      <vt:lpstr>Partnering with AI: the case of digital productivity assistants</vt:lpstr>
      <vt:lpstr>PowerPoint Presentation</vt:lpstr>
      <vt:lpstr>Digital Productivity Assistant (DPA)</vt:lpstr>
      <vt:lpstr>PowerPoint Presentation</vt:lpstr>
      <vt:lpstr>PowerPoint Presentation</vt:lpstr>
      <vt:lpstr>Methodology</vt:lpstr>
      <vt:lpstr>RQ1: What opportunities do DPA’s offer to improve productivity &amp; wellbeing?</vt:lpstr>
      <vt:lpstr>RQ2: What barriers are experienced? </vt:lpstr>
      <vt:lpstr>Lessons</vt:lpstr>
      <vt:lpstr>Discussion &amp; Conclusion</vt:lpstr>
      <vt:lpstr>Artificial Intelligence and the Right to Explanation as a Human Right</vt:lpstr>
      <vt:lpstr>Key Questions:</vt:lpstr>
      <vt:lpstr>Key Questions:</vt:lpstr>
      <vt:lpstr>Human Rights Legislation</vt:lpstr>
      <vt:lpstr>XAI and Human Rights: Discrimination </vt:lpstr>
      <vt:lpstr>XAI and Human Rights: Judicial applications</vt:lpstr>
      <vt:lpstr>XAI and Human Rights: Other Cases</vt:lpstr>
      <vt:lpstr>Summary</vt:lpstr>
      <vt:lpstr>A Scoresheet for Explainable AI</vt:lpstr>
      <vt:lpstr>Why? </vt:lpstr>
      <vt:lpstr>What? </vt:lpstr>
      <vt:lpstr>Contributions</vt:lpstr>
      <vt:lpstr>Scoresheet covers …</vt:lpstr>
      <vt:lpstr>Scoresheet covers …</vt:lpstr>
      <vt:lpstr>PowerPoint Presentation</vt:lpstr>
      <vt:lpstr>Evaluating Contrastive Explanations of Autonomous Systems</vt:lpstr>
      <vt:lpstr>Contrastive Explanations</vt:lpstr>
      <vt:lpstr>Human-subject evaluation</vt:lpstr>
      <vt:lpstr>We hypothesise that …</vt:lpstr>
      <vt:lpstr>Methodology</vt:lpstr>
      <vt:lpstr>Responses</vt:lpstr>
      <vt:lpstr>Explanation Type Preferences</vt:lpstr>
      <vt:lpstr>Explanation Type Effectiveness</vt:lpstr>
      <vt:lpstr>Effects of not having explanations</vt:lpstr>
      <vt:lpstr>Trust vs. Trust in Technology</vt:lpstr>
      <vt:lpstr>Discussion</vt:lpstr>
      <vt:lpstr>Implications</vt:lpstr>
      <vt:lpstr>Future Work</vt:lpstr>
      <vt:lpstr>Summary</vt:lpstr>
      <vt:lpstr>PowerPoint Presentation</vt:lpstr>
      <vt:lpstr>PowerPoint Presentation</vt:lpstr>
      <vt:lpstr>Demographics</vt:lpstr>
      <vt:lpstr>Summary of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Winikoff</dc:creator>
  <cp:lastModifiedBy>Michael Winikoff</cp:lastModifiedBy>
  <cp:revision>9</cp:revision>
  <dcterms:created xsi:type="dcterms:W3CDTF">2025-10-10T06:52:15Z</dcterms:created>
  <dcterms:modified xsi:type="dcterms:W3CDTF">2025-11-12T07:57:43Z</dcterms:modified>
</cp:coreProperties>
</file>

<file path=docProps/thumbnail.jpeg>
</file>